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1A8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e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sv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png>
</file>

<file path=ppt/media/image45.svg>
</file>

<file path=ppt/media/image46.jpg>
</file>

<file path=ppt/media/image47.jpg>
</file>

<file path=ppt/media/image48.jpg>
</file>

<file path=ppt/media/image49.jpg>
</file>

<file path=ppt/media/image5.svg>
</file>

<file path=ppt/media/image50.jpg>
</file>

<file path=ppt/media/image51.jpg>
</file>

<file path=ppt/media/image52.jpg>
</file>

<file path=ppt/media/image53.jpg>
</file>

<file path=ppt/media/image54.jpg>
</file>

<file path=ppt/media/image55.jpg>
</file>

<file path=ppt/media/image56.jpg>
</file>

<file path=ppt/media/image57.jpg>
</file>

<file path=ppt/media/image58.jpg>
</file>

<file path=ppt/media/image59.jfif>
</file>

<file path=ppt/media/image6.jpg>
</file>

<file path=ppt/media/image60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g"/><Relationship Id="rId3" Type="http://schemas.openxmlformats.org/officeDocument/2006/relationships/image" Target="../media/image32.jpg"/><Relationship Id="rId7" Type="http://schemas.openxmlformats.org/officeDocument/2006/relationships/image" Target="../media/image36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g"/><Relationship Id="rId5" Type="http://schemas.openxmlformats.org/officeDocument/2006/relationships/image" Target="../media/image34.jpg"/><Relationship Id="rId4" Type="http://schemas.openxmlformats.org/officeDocument/2006/relationships/image" Target="../media/image3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jpg"/><Relationship Id="rId3" Type="http://schemas.openxmlformats.org/officeDocument/2006/relationships/image" Target="../media/image45.svg"/><Relationship Id="rId7" Type="http://schemas.openxmlformats.org/officeDocument/2006/relationships/image" Target="../media/image49.jp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jpg"/><Relationship Id="rId5" Type="http://schemas.openxmlformats.org/officeDocument/2006/relationships/image" Target="../media/image47.jpg"/><Relationship Id="rId4" Type="http://schemas.openxmlformats.org/officeDocument/2006/relationships/image" Target="../media/image46.jpg"/><Relationship Id="rId9" Type="http://schemas.openxmlformats.org/officeDocument/2006/relationships/image" Target="../media/image51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jpg"/><Relationship Id="rId3" Type="http://schemas.openxmlformats.org/officeDocument/2006/relationships/image" Target="../media/image53.jpg"/><Relationship Id="rId7" Type="http://schemas.openxmlformats.org/officeDocument/2006/relationships/image" Target="../media/image57.jpg"/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jpg"/><Relationship Id="rId5" Type="http://schemas.openxmlformats.org/officeDocument/2006/relationships/image" Target="../media/image55.jpg"/><Relationship Id="rId4" Type="http://schemas.openxmlformats.org/officeDocument/2006/relationships/image" Target="../media/image54.jpg"/><Relationship Id="rId9" Type="http://schemas.openxmlformats.org/officeDocument/2006/relationships/image" Target="../media/image59.jf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5.svg"/><Relationship Id="rId7" Type="http://schemas.openxmlformats.org/officeDocument/2006/relationships/image" Target="../media/image16.jpg"/><Relationship Id="rId12" Type="http://schemas.openxmlformats.org/officeDocument/2006/relationships/image" Target="../media/image2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11" Type="http://schemas.openxmlformats.org/officeDocument/2006/relationships/image" Target="../media/image20.jpeg"/><Relationship Id="rId5" Type="http://schemas.openxmlformats.org/officeDocument/2006/relationships/image" Target="../media/image14.jpg"/><Relationship Id="rId10" Type="http://schemas.openxmlformats.org/officeDocument/2006/relationships/image" Target="../media/image19.jpg"/><Relationship Id="rId4" Type="http://schemas.openxmlformats.org/officeDocument/2006/relationships/image" Target="../media/image13.jpg"/><Relationship Id="rId9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image" Target="../media/image5.svg"/><Relationship Id="rId7" Type="http://schemas.openxmlformats.org/officeDocument/2006/relationships/image" Target="../media/image25.jpg"/><Relationship Id="rId12" Type="http://schemas.openxmlformats.org/officeDocument/2006/relationships/image" Target="../media/image30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11" Type="http://schemas.openxmlformats.org/officeDocument/2006/relationships/image" Target="../media/image29.svg"/><Relationship Id="rId5" Type="http://schemas.openxmlformats.org/officeDocument/2006/relationships/image" Target="../media/image23.jpg"/><Relationship Id="rId10" Type="http://schemas.openxmlformats.org/officeDocument/2006/relationships/image" Target="../media/image28.png"/><Relationship Id="rId4" Type="http://schemas.openxmlformats.org/officeDocument/2006/relationships/image" Target="../media/image22.jpg"/><Relationship Id="rId9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FBC647C-4959-4055-9470-678E5D0A8B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2588" y="1754142"/>
            <a:ext cx="10104722" cy="490145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DESCRIERE</a:t>
            </a:r>
          </a:p>
          <a:p>
            <a:r>
              <a:rPr lang="en-US" dirty="0" err="1">
                <a:solidFill>
                  <a:schemeClr val="tx1"/>
                </a:solidFill>
              </a:rPr>
              <a:t>Aplicatia</a:t>
            </a:r>
            <a:r>
              <a:rPr lang="en-US" dirty="0">
                <a:solidFill>
                  <a:schemeClr val="tx1"/>
                </a:solidFill>
              </a:rPr>
              <a:t> web “</a:t>
            </a:r>
            <a:r>
              <a:rPr lang="en-US" b="1" dirty="0">
                <a:solidFill>
                  <a:schemeClr val="bg1"/>
                </a:solidFill>
              </a:rPr>
              <a:t>DAS Garage</a:t>
            </a:r>
            <a:r>
              <a:rPr lang="en-US" dirty="0">
                <a:solidFill>
                  <a:schemeClr val="tx1"/>
                </a:solidFill>
              </a:rPr>
              <a:t>” </a:t>
            </a:r>
            <a:r>
              <a:rPr lang="en-US" dirty="0" err="1">
                <a:solidFill>
                  <a:schemeClr val="tx1"/>
                </a:solidFill>
              </a:rPr>
              <a:t>este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conceputa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pentru</a:t>
            </a:r>
            <a:r>
              <a:rPr lang="en-US" dirty="0">
                <a:solidFill>
                  <a:schemeClr val="tx1"/>
                </a:solidFill>
              </a:rPr>
              <a:t> a fi </a:t>
            </a:r>
            <a:r>
              <a:rPr lang="en-US" dirty="0" err="1">
                <a:solidFill>
                  <a:schemeClr val="tx1"/>
                </a:solidFill>
              </a:rPr>
              <a:t>folosita</a:t>
            </a:r>
            <a:r>
              <a:rPr lang="en-US" dirty="0">
                <a:solidFill>
                  <a:schemeClr val="tx1"/>
                </a:solidFill>
              </a:rPr>
              <a:t> de un dealer auto </a:t>
            </a:r>
            <a:r>
              <a:rPr lang="en-US" dirty="0" err="1">
                <a:solidFill>
                  <a:schemeClr val="tx1"/>
                </a:solidFill>
              </a:rPr>
              <a:t>multibrand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</a:t>
            </a:r>
            <a:r>
              <a:rPr lang="en-US" dirty="0">
                <a:solidFill>
                  <a:schemeClr val="tx1"/>
                </a:solidFill>
              </a:rPr>
              <a:t> are ca scop </a:t>
            </a:r>
            <a:r>
              <a:rPr lang="en-US" dirty="0" err="1">
                <a:solidFill>
                  <a:schemeClr val="tx1"/>
                </a:solidFill>
              </a:rPr>
              <a:t>prezentarea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vanzarea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autoturismelor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existente</a:t>
            </a:r>
            <a:r>
              <a:rPr lang="en-US" dirty="0">
                <a:solidFill>
                  <a:schemeClr val="tx1"/>
                </a:solidFill>
              </a:rPr>
              <a:t> in </a:t>
            </a:r>
            <a:r>
              <a:rPr lang="en-US" dirty="0" err="1">
                <a:solidFill>
                  <a:schemeClr val="tx1"/>
                </a:solidFill>
              </a:rPr>
              <a:t>stoc</a:t>
            </a:r>
            <a:r>
              <a:rPr lang="en-US" dirty="0">
                <a:solidFill>
                  <a:schemeClr val="tx1"/>
                </a:solidFill>
              </a:rPr>
              <a:t>. In </a:t>
            </a:r>
            <a:r>
              <a:rPr lang="en-US" dirty="0" err="1">
                <a:solidFill>
                  <a:schemeClr val="tx1"/>
                </a:solidFill>
              </a:rPr>
              <a:t>acelas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timp</a:t>
            </a:r>
            <a:r>
              <a:rPr lang="en-US" dirty="0">
                <a:solidFill>
                  <a:schemeClr val="tx1"/>
                </a:solidFill>
              </a:rPr>
              <a:t>, cu </a:t>
            </a:r>
            <a:r>
              <a:rPr lang="en-US" dirty="0" err="1">
                <a:solidFill>
                  <a:schemeClr val="tx1"/>
                </a:solidFill>
              </a:rPr>
              <a:t>ajutorul</a:t>
            </a:r>
            <a:r>
              <a:rPr lang="en-US" dirty="0">
                <a:solidFill>
                  <a:schemeClr val="tx1"/>
                </a:solidFill>
              </a:rPr>
              <a:t> aplicatiei, </a:t>
            </a:r>
            <a:r>
              <a:rPr lang="en-US" dirty="0" err="1">
                <a:solidFill>
                  <a:schemeClr val="tx1"/>
                </a:solidFill>
              </a:rPr>
              <a:t>compania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pune</a:t>
            </a:r>
            <a:r>
              <a:rPr lang="en-US" dirty="0">
                <a:solidFill>
                  <a:schemeClr val="tx1"/>
                </a:solidFill>
              </a:rPr>
              <a:t> la </a:t>
            </a:r>
            <a:r>
              <a:rPr lang="en-US" dirty="0" err="1">
                <a:solidFill>
                  <a:schemeClr val="tx1"/>
                </a:solidFill>
              </a:rPr>
              <a:t>dispozitie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servicii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finantare</a:t>
            </a:r>
            <a:r>
              <a:rPr lang="en-US" dirty="0">
                <a:solidFill>
                  <a:schemeClr val="tx1"/>
                </a:solidFill>
              </a:rPr>
              <a:t> de tip leasing auto.</a:t>
            </a:r>
          </a:p>
          <a:p>
            <a:r>
              <a:rPr lang="en-US" dirty="0" err="1">
                <a:solidFill>
                  <a:schemeClr val="tx1"/>
                </a:solidFill>
              </a:rPr>
              <a:t>APLicatia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este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impartita</a:t>
            </a:r>
            <a:r>
              <a:rPr lang="en-US" dirty="0">
                <a:solidFill>
                  <a:schemeClr val="tx1"/>
                </a:solidFill>
              </a:rPr>
              <a:t> in:</a:t>
            </a:r>
          </a:p>
          <a:p>
            <a:r>
              <a:rPr lang="en-US" b="1" dirty="0">
                <a:solidFill>
                  <a:schemeClr val="bg1"/>
                </a:solidFill>
              </a:rPr>
              <a:t>Backend</a:t>
            </a:r>
            <a:r>
              <a:rPr lang="en-US" dirty="0">
                <a:solidFill>
                  <a:schemeClr val="tx1"/>
                </a:solidFill>
              </a:rPr>
              <a:t> – </a:t>
            </a:r>
            <a:r>
              <a:rPr lang="en-US" dirty="0" err="1">
                <a:solidFill>
                  <a:schemeClr val="tx1"/>
                </a:solidFill>
              </a:rPr>
              <a:t>partea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functionala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aplicatiei</a:t>
            </a:r>
            <a:r>
              <a:rPr lang="en-US" dirty="0">
                <a:solidFill>
                  <a:schemeClr val="tx1"/>
                </a:solidFill>
              </a:rPr>
              <a:t> web, care face </a:t>
            </a:r>
            <a:r>
              <a:rPr lang="en-US" dirty="0" err="1">
                <a:solidFill>
                  <a:schemeClr val="tx1"/>
                </a:solidFill>
              </a:rPr>
              <a:t>legatura</a:t>
            </a:r>
            <a:r>
              <a:rPr lang="en-US" dirty="0">
                <a:solidFill>
                  <a:schemeClr val="tx1"/>
                </a:solidFill>
              </a:rPr>
              <a:t> cu </a:t>
            </a:r>
            <a:r>
              <a:rPr lang="en-US" dirty="0" err="1">
                <a:solidFill>
                  <a:schemeClr val="tx1"/>
                </a:solidFill>
              </a:rPr>
              <a:t>baza</a:t>
            </a:r>
            <a:r>
              <a:rPr lang="en-US" dirty="0">
                <a:solidFill>
                  <a:schemeClr val="tx1"/>
                </a:solidFill>
              </a:rPr>
              <a:t> de date </a:t>
            </a:r>
            <a:r>
              <a:rPr lang="en-US" dirty="0" err="1">
                <a:solidFill>
                  <a:schemeClr val="tx1"/>
                </a:solidFill>
              </a:rPr>
              <a:t>si</a:t>
            </a:r>
            <a:r>
              <a:rPr lang="en-US" dirty="0">
                <a:solidFill>
                  <a:schemeClr val="tx1"/>
                </a:solidFill>
              </a:rPr>
              <a:t> cu care </a:t>
            </a:r>
            <a:r>
              <a:rPr lang="en-US" dirty="0" err="1">
                <a:solidFill>
                  <a:schemeClr val="tx1"/>
                </a:solidFill>
              </a:rPr>
              <a:t>interactioneaza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exclusiv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programatorul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r>
              <a:rPr lang="en-US" b="1" dirty="0">
                <a:solidFill>
                  <a:schemeClr val="bg1"/>
                </a:solidFill>
              </a:rPr>
              <a:t>Frontend</a:t>
            </a:r>
            <a:r>
              <a:rPr lang="en-US" dirty="0">
                <a:solidFill>
                  <a:schemeClr val="tx1"/>
                </a:solidFill>
              </a:rPr>
              <a:t> – </a:t>
            </a:r>
            <a:r>
              <a:rPr lang="en-US" dirty="0" err="1">
                <a:solidFill>
                  <a:schemeClr val="tx1"/>
                </a:solidFill>
              </a:rPr>
              <a:t>acea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parte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vizibila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aplicatiei</a:t>
            </a:r>
            <a:r>
              <a:rPr lang="en-US" dirty="0">
                <a:solidFill>
                  <a:schemeClr val="tx1"/>
                </a:solidFill>
              </a:rPr>
              <a:t> cu care </a:t>
            </a:r>
            <a:r>
              <a:rPr lang="en-US" dirty="0" err="1">
                <a:solidFill>
                  <a:schemeClr val="tx1"/>
                </a:solidFill>
              </a:rPr>
              <a:t>interactioneaza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vizitatorii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err="1">
                <a:solidFill>
                  <a:schemeClr val="tx1"/>
                </a:solidFill>
              </a:rPr>
              <a:t>Aceasta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este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impartita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intr</a:t>
            </a:r>
            <a:r>
              <a:rPr lang="en-US" dirty="0">
                <a:solidFill>
                  <a:schemeClr val="tx1"/>
                </a:solidFill>
              </a:rPr>
              <a:t>-o zona </a:t>
            </a:r>
            <a:r>
              <a:rPr lang="en-US" dirty="0" err="1">
                <a:solidFill>
                  <a:schemeClr val="tx1"/>
                </a:solidFill>
              </a:rPr>
              <a:t>pentru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vizitatori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nelogati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vizitatori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logati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</a:t>
            </a:r>
            <a:r>
              <a:rPr lang="en-US" dirty="0">
                <a:solidFill>
                  <a:schemeClr val="tx1"/>
                </a:solidFill>
              </a:rPr>
              <a:t> administrator.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2E517C-C5DF-4C8F-9DE6-C293BD0B8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4491" y="202406"/>
            <a:ext cx="2032818" cy="1655763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8076C2A-C604-45EC-A51E-F2E15C30B114}"/>
              </a:ext>
            </a:extLst>
          </p:cNvPr>
          <p:cNvSpPr txBox="1">
            <a:spLocks/>
          </p:cNvSpPr>
          <p:nvPr/>
        </p:nvSpPr>
        <p:spPr>
          <a:xfrm>
            <a:off x="2656353" y="171450"/>
            <a:ext cx="7115175" cy="8068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DAS AUTO Garage</a:t>
            </a:r>
          </a:p>
        </p:txBody>
      </p:sp>
    </p:spTree>
    <p:extLst>
      <p:ext uri="{BB962C8B-B14F-4D97-AF65-F5344CB8AC3E}">
        <p14:creationId xmlns:p14="http://schemas.microsoft.com/office/powerpoint/2010/main" val="3180654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2FAD7B36-4553-4EAD-97C8-C84D8F4C9D70}"/>
              </a:ext>
            </a:extLst>
          </p:cNvPr>
          <p:cNvSpPr/>
          <p:nvPr/>
        </p:nvSpPr>
        <p:spPr>
          <a:xfrm>
            <a:off x="9008559" y="355221"/>
            <a:ext cx="1867278" cy="6463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412" y="358323"/>
            <a:ext cx="3181866" cy="836721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FRONTend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 DESIGN</a:t>
            </a:r>
            <a:b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E2232B-235D-42D8-9305-7D6AEDA170C0}"/>
              </a:ext>
            </a:extLst>
          </p:cNvPr>
          <p:cNvSpPr/>
          <p:nvPr/>
        </p:nvSpPr>
        <p:spPr>
          <a:xfrm>
            <a:off x="3319144" y="5004166"/>
            <a:ext cx="1631092" cy="65879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B70BB0-65C6-43B3-9E23-41430633DA90}"/>
              </a:ext>
            </a:extLst>
          </p:cNvPr>
          <p:cNvSpPr txBox="1"/>
          <p:nvPr/>
        </p:nvSpPr>
        <p:spPr>
          <a:xfrm>
            <a:off x="3298549" y="5016625"/>
            <a:ext cx="1672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Card hover effect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513A3B2-D0DC-4CF5-AF6C-E213B5D7C578}"/>
              </a:ext>
            </a:extLst>
          </p:cNvPr>
          <p:cNvSpPr/>
          <p:nvPr/>
        </p:nvSpPr>
        <p:spPr>
          <a:xfrm>
            <a:off x="3833390" y="705054"/>
            <a:ext cx="3987031" cy="38968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0BEC734-4965-4D9B-BEC5-CA6E08DD542A}"/>
              </a:ext>
            </a:extLst>
          </p:cNvPr>
          <p:cNvSpPr txBox="1"/>
          <p:nvPr/>
        </p:nvSpPr>
        <p:spPr>
          <a:xfrm>
            <a:off x="3833390" y="725406"/>
            <a:ext cx="3987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Animated background 3 slides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63F9A0-E61C-4DDE-ABF7-6FD664798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686" y="1199841"/>
            <a:ext cx="6930734" cy="3153337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D72DB92-FDEC-44A3-9F69-41719D1817F4}"/>
              </a:ext>
            </a:extLst>
          </p:cNvPr>
          <p:cNvCxnSpPr>
            <a:cxnSpLocks/>
          </p:cNvCxnSpPr>
          <p:nvPr/>
        </p:nvCxnSpPr>
        <p:spPr>
          <a:xfrm>
            <a:off x="4122826" y="4620357"/>
            <a:ext cx="0" cy="304922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Star: 5 Points 12">
            <a:extLst>
              <a:ext uri="{FF2B5EF4-FFF2-40B4-BE49-F238E27FC236}">
                <a16:creationId xmlns:a16="http://schemas.microsoft.com/office/drawing/2014/main" id="{8A7B028C-7ADE-4AA8-B1DA-F9C64C87C847}"/>
              </a:ext>
            </a:extLst>
          </p:cNvPr>
          <p:cNvSpPr/>
          <p:nvPr/>
        </p:nvSpPr>
        <p:spPr>
          <a:xfrm>
            <a:off x="1276865" y="3139596"/>
            <a:ext cx="291875" cy="289404"/>
          </a:xfrm>
          <a:prstGeom prst="star5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Star: 5 Points 38">
            <a:extLst>
              <a:ext uri="{FF2B5EF4-FFF2-40B4-BE49-F238E27FC236}">
                <a16:creationId xmlns:a16="http://schemas.microsoft.com/office/drawing/2014/main" id="{390AD41F-7B6C-4D73-A941-6D48F36CBB6D}"/>
              </a:ext>
            </a:extLst>
          </p:cNvPr>
          <p:cNvSpPr/>
          <p:nvPr/>
        </p:nvSpPr>
        <p:spPr>
          <a:xfrm>
            <a:off x="1956486" y="3540311"/>
            <a:ext cx="291875" cy="289404"/>
          </a:xfrm>
          <a:prstGeom prst="star5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Star: 5 Points 39">
            <a:extLst>
              <a:ext uri="{FF2B5EF4-FFF2-40B4-BE49-F238E27FC236}">
                <a16:creationId xmlns:a16="http://schemas.microsoft.com/office/drawing/2014/main" id="{F7C07F93-6743-487E-AA63-E15E4D1B01CE}"/>
              </a:ext>
            </a:extLst>
          </p:cNvPr>
          <p:cNvSpPr/>
          <p:nvPr/>
        </p:nvSpPr>
        <p:spPr>
          <a:xfrm>
            <a:off x="6110131" y="2776509"/>
            <a:ext cx="291875" cy="289404"/>
          </a:xfrm>
          <a:prstGeom prst="star5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65346EE-CFEE-4914-B1A6-E3AAFE5C3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839" y="4747011"/>
            <a:ext cx="1584134" cy="183188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7F3725F-AFA9-4C11-8727-499A4634F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406" y="4747011"/>
            <a:ext cx="1584134" cy="1822296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758939E-556F-45AD-ADC4-73C77768953B}"/>
              </a:ext>
            </a:extLst>
          </p:cNvPr>
          <p:cNvCxnSpPr>
            <a:cxnSpLocks/>
          </p:cNvCxnSpPr>
          <p:nvPr/>
        </p:nvCxnSpPr>
        <p:spPr>
          <a:xfrm>
            <a:off x="3692232" y="6173189"/>
            <a:ext cx="814106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06B44CE8-890A-474B-A585-A51CF63E12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6694" y="1199841"/>
            <a:ext cx="3946906" cy="1233132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4E6F4B6F-BB84-4F04-B0B4-C8BD645B674E}"/>
              </a:ext>
            </a:extLst>
          </p:cNvPr>
          <p:cNvSpPr txBox="1"/>
          <p:nvPr/>
        </p:nvSpPr>
        <p:spPr>
          <a:xfrm>
            <a:off x="9120472" y="355222"/>
            <a:ext cx="1672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Card hover rotate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053B1069-B77C-4475-8485-390CBF7632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6694" y="2476862"/>
            <a:ext cx="3946906" cy="1410253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FF817CC0-C242-433C-858D-E7397316A4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6694" y="3938294"/>
            <a:ext cx="3946906" cy="1252986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76640FF3-D8D3-4722-A242-B10619B981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6694" y="5242459"/>
            <a:ext cx="3946906" cy="1260319"/>
          </a:xfrm>
          <a:prstGeom prst="rect">
            <a:avLst/>
          </a:prstGeom>
        </p:spPr>
      </p:pic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A376D5DE-E081-45D4-B329-10EF09FA13D5}"/>
              </a:ext>
            </a:extLst>
          </p:cNvPr>
          <p:cNvSpPr/>
          <p:nvPr/>
        </p:nvSpPr>
        <p:spPr>
          <a:xfrm>
            <a:off x="5876994" y="3414544"/>
            <a:ext cx="1631092" cy="65879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FC31DA6-2936-4A35-823D-A4826C4522F9}"/>
              </a:ext>
            </a:extLst>
          </p:cNvPr>
          <p:cNvSpPr txBox="1"/>
          <p:nvPr/>
        </p:nvSpPr>
        <p:spPr>
          <a:xfrm>
            <a:off x="5856399" y="3427003"/>
            <a:ext cx="1672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Card hover pop-up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73B22E-83DB-40DB-913A-11418D26AABE}"/>
              </a:ext>
            </a:extLst>
          </p:cNvPr>
          <p:cNvCxnSpPr>
            <a:cxnSpLocks/>
          </p:cNvCxnSpPr>
          <p:nvPr/>
        </p:nvCxnSpPr>
        <p:spPr>
          <a:xfrm>
            <a:off x="5042293" y="3726832"/>
            <a:ext cx="814106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412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2FAD7B36-4553-4EAD-97C8-C84D8F4C9D70}"/>
              </a:ext>
            </a:extLst>
          </p:cNvPr>
          <p:cNvSpPr/>
          <p:nvPr/>
        </p:nvSpPr>
        <p:spPr>
          <a:xfrm>
            <a:off x="8095212" y="395894"/>
            <a:ext cx="3560635" cy="412179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73" y="258017"/>
            <a:ext cx="3181866" cy="836721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DESIGN  </a:t>
            </a:r>
            <a:r>
              <a:rPr lang="en-US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FRONTend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b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513A3B2-D0DC-4CF5-AF6C-E213B5D7C578}"/>
              </a:ext>
            </a:extLst>
          </p:cNvPr>
          <p:cNvSpPr/>
          <p:nvPr/>
        </p:nvSpPr>
        <p:spPr>
          <a:xfrm>
            <a:off x="3808676" y="395893"/>
            <a:ext cx="3987031" cy="38968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0BEC734-4965-4D9B-BEC5-CA6E08DD542A}"/>
              </a:ext>
            </a:extLst>
          </p:cNvPr>
          <p:cNvSpPr txBox="1"/>
          <p:nvPr/>
        </p:nvSpPr>
        <p:spPr>
          <a:xfrm>
            <a:off x="3808676" y="416245"/>
            <a:ext cx="3987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Shopping Cart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E6F4B6F-BB84-4F04-B0B4-C8BD645B674E}"/>
              </a:ext>
            </a:extLst>
          </p:cNvPr>
          <p:cNvSpPr txBox="1"/>
          <p:nvPr/>
        </p:nvSpPr>
        <p:spPr>
          <a:xfrm>
            <a:off x="8215996" y="471630"/>
            <a:ext cx="33830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Afiseaza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produsele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in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cosul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de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cumparaturi</a:t>
            </a:r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  <a:p>
            <a:pPr marL="285750" indent="-285750">
              <a:buFontTx/>
              <a:buChar char="-"/>
            </a:pPr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Afiseaza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cantitatea</a:t>
            </a:r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  <a:p>
            <a:pPr marL="285750" indent="-285750">
              <a:buFontTx/>
              <a:buChar char="-"/>
            </a:pPr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Face Total per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produs</a:t>
            </a:r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  <a:p>
            <a:pPr marL="285750" indent="-285750">
              <a:buFontTx/>
              <a:buChar char="-"/>
            </a:pPr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Face total pe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toate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produsele</a:t>
            </a:r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Putem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renunta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la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unele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dintre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produse</a:t>
            </a:r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  <a:p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Accepta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plata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cu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cardul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bancar</a:t>
            </a:r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0C11E6-E8C0-46C1-BEAF-F6B2048E3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563" y="995907"/>
            <a:ext cx="6377464" cy="4866186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B60E171-B10E-472F-9678-A36C29A4F3C9}"/>
              </a:ext>
            </a:extLst>
          </p:cNvPr>
          <p:cNvCxnSpPr>
            <a:cxnSpLocks/>
          </p:cNvCxnSpPr>
          <p:nvPr/>
        </p:nvCxnSpPr>
        <p:spPr>
          <a:xfrm>
            <a:off x="7540333" y="2935719"/>
            <a:ext cx="420370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FCB43C7-7C1B-44EC-A2FA-5D0E6AEFC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6405" y="5251408"/>
            <a:ext cx="2135236" cy="1467449"/>
          </a:xfrm>
          <a:prstGeom prst="rect">
            <a:avLst/>
          </a:prstGeom>
        </p:spPr>
      </p:pic>
      <p:sp>
        <p:nvSpPr>
          <p:cNvPr id="24" name="Star: 5 Points 23">
            <a:extLst>
              <a:ext uri="{FF2B5EF4-FFF2-40B4-BE49-F238E27FC236}">
                <a16:creationId xmlns:a16="http://schemas.microsoft.com/office/drawing/2014/main" id="{13ED08FD-B355-4F6E-A47D-5969C4AFB1F9}"/>
              </a:ext>
            </a:extLst>
          </p:cNvPr>
          <p:cNvSpPr/>
          <p:nvPr/>
        </p:nvSpPr>
        <p:spPr>
          <a:xfrm>
            <a:off x="2077031" y="4103423"/>
            <a:ext cx="291875" cy="289404"/>
          </a:xfrm>
          <a:prstGeom prst="star5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Star: 5 Points 25">
            <a:extLst>
              <a:ext uri="{FF2B5EF4-FFF2-40B4-BE49-F238E27FC236}">
                <a16:creationId xmlns:a16="http://schemas.microsoft.com/office/drawing/2014/main" id="{C10D2A32-CEDA-4934-A2EC-64369BF3BE4C}"/>
              </a:ext>
            </a:extLst>
          </p:cNvPr>
          <p:cNvSpPr/>
          <p:nvPr/>
        </p:nvSpPr>
        <p:spPr>
          <a:xfrm>
            <a:off x="2222968" y="5130717"/>
            <a:ext cx="291875" cy="289404"/>
          </a:xfrm>
          <a:prstGeom prst="star5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90A1DC6-6763-4C88-901C-E13DFC049F95}"/>
              </a:ext>
            </a:extLst>
          </p:cNvPr>
          <p:cNvCxnSpPr>
            <a:cxnSpLocks/>
          </p:cNvCxnSpPr>
          <p:nvPr/>
        </p:nvCxnSpPr>
        <p:spPr>
          <a:xfrm flipV="1">
            <a:off x="9866282" y="4664221"/>
            <a:ext cx="0" cy="466496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Star: 5 Points 30">
            <a:extLst>
              <a:ext uri="{FF2B5EF4-FFF2-40B4-BE49-F238E27FC236}">
                <a16:creationId xmlns:a16="http://schemas.microsoft.com/office/drawing/2014/main" id="{6BB0A63D-1DEC-4760-A1C8-703077E5F334}"/>
              </a:ext>
            </a:extLst>
          </p:cNvPr>
          <p:cNvSpPr/>
          <p:nvPr/>
        </p:nvSpPr>
        <p:spPr>
          <a:xfrm>
            <a:off x="10220134" y="5695728"/>
            <a:ext cx="291875" cy="289404"/>
          </a:xfrm>
          <a:prstGeom prst="star5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19633092-42EC-41B5-A242-2FEFA9B82204}"/>
              </a:ext>
            </a:extLst>
          </p:cNvPr>
          <p:cNvSpPr/>
          <p:nvPr/>
        </p:nvSpPr>
        <p:spPr>
          <a:xfrm>
            <a:off x="1445238" y="6184885"/>
            <a:ext cx="4060598" cy="38968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DAA3EE8-E512-493D-8947-F38078EC9525}"/>
              </a:ext>
            </a:extLst>
          </p:cNvPr>
          <p:cNvSpPr txBox="1"/>
          <p:nvPr/>
        </p:nvSpPr>
        <p:spPr>
          <a:xfrm>
            <a:off x="1488385" y="6184885"/>
            <a:ext cx="4060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Simuleaza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finalizare</a:t>
            </a: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comanda</a:t>
            </a:r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F79E2D9-96F7-498A-88D5-842282995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960" y="5933280"/>
            <a:ext cx="786917" cy="785577"/>
          </a:xfrm>
          <a:prstGeom prst="rect">
            <a:avLst/>
          </a:prstGeom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FC0C6E3-C184-432C-A339-24FFDB297529}"/>
              </a:ext>
            </a:extLst>
          </p:cNvPr>
          <p:cNvCxnSpPr>
            <a:cxnSpLocks/>
          </p:cNvCxnSpPr>
          <p:nvPr/>
        </p:nvCxnSpPr>
        <p:spPr>
          <a:xfrm>
            <a:off x="5548983" y="6369551"/>
            <a:ext cx="260531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48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708" y="46475"/>
            <a:ext cx="6059971" cy="74411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STRUCTURA FRONTEND</a:t>
            </a:r>
            <a:endParaRPr lang="en-US" sz="1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Content Placeholder 4" descr="Laptop">
            <a:extLst>
              <a:ext uri="{FF2B5EF4-FFF2-40B4-BE49-F238E27FC236}">
                <a16:creationId xmlns:a16="http://schemas.microsoft.com/office/drawing/2014/main" id="{E72AA87F-0AB5-483E-A619-5B59DB99C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63478" y="-222486"/>
            <a:ext cx="2026158" cy="20261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58412C-FE5B-422D-A33E-6EF4FE9F9968}"/>
              </a:ext>
            </a:extLst>
          </p:cNvPr>
          <p:cNvSpPr txBox="1"/>
          <p:nvPr/>
        </p:nvSpPr>
        <p:spPr>
          <a:xfrm>
            <a:off x="9756542" y="333679"/>
            <a:ext cx="1040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HTML CSS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B27A5E-988B-4E29-BB31-3F55E7D1915A}"/>
              </a:ext>
            </a:extLst>
          </p:cNvPr>
          <p:cNvSpPr/>
          <p:nvPr/>
        </p:nvSpPr>
        <p:spPr>
          <a:xfrm>
            <a:off x="977669" y="790593"/>
            <a:ext cx="3263361" cy="435772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9ADB7D-F334-4D3D-AA15-4D46AD9FB55D}"/>
              </a:ext>
            </a:extLst>
          </p:cNvPr>
          <p:cNvSpPr txBox="1"/>
          <p:nvPr/>
        </p:nvSpPr>
        <p:spPr>
          <a:xfrm>
            <a:off x="977669" y="870224"/>
            <a:ext cx="326336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STRUCTURA DE BAZA A INTERFETEI</a:t>
            </a:r>
          </a:p>
          <a:p>
            <a:pPr algn="ctr"/>
            <a:endParaRPr lang="en-US" sz="1600" b="1" dirty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600" b="1" dirty="0">
                <a:solidFill>
                  <a:srgbClr val="FFFF00"/>
                </a:solidFill>
                <a:latin typeface="Arial Black" panose="020B0A04020102020204" pitchFamily="34" charset="0"/>
              </a:rPr>
              <a:t>LIMBAJ DE PROGRAMARE 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HTML5</a:t>
            </a:r>
          </a:p>
          <a:p>
            <a:pPr algn="ctr"/>
            <a:r>
              <a:rPr lang="en-US" sz="1600" b="1" dirty="0">
                <a:solidFill>
                  <a:srgbClr val="FFFF00"/>
                </a:solidFill>
                <a:latin typeface="Arial Black" panose="020B0A04020102020204" pitchFamily="34" charset="0"/>
              </a:rPr>
              <a:t>STRUCTURA INTERFETEI APLICATIEI WEB ESTE CONSTRUITA CU AJUTORUL LIMBAJULUI DE PROGRAMARE / EDITARE HTML.</a:t>
            </a:r>
          </a:p>
          <a:p>
            <a:pPr algn="ctr"/>
            <a:endParaRPr lang="en-US" sz="1600" b="1" dirty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600" b="1" dirty="0">
                <a:solidFill>
                  <a:srgbClr val="FFFF00"/>
                </a:solidFill>
                <a:latin typeface="Arial Black" panose="020B0A04020102020204" pitchFamily="34" charset="0"/>
              </a:rPr>
              <a:t>FIECARE COMPONENTA VIZUALA A APLICATIEI ARE O STRUCTURA PROPRIE, UN CORP PERSONALIZAT.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2C725E7-DD35-4BC2-8F9A-D38F70F130B2}"/>
              </a:ext>
            </a:extLst>
          </p:cNvPr>
          <p:cNvSpPr/>
          <p:nvPr/>
        </p:nvSpPr>
        <p:spPr>
          <a:xfrm>
            <a:off x="4464319" y="1803672"/>
            <a:ext cx="3263361" cy="41115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6021C-A8F0-4CB7-B942-C18B44C78134}"/>
              </a:ext>
            </a:extLst>
          </p:cNvPr>
          <p:cNvSpPr txBox="1"/>
          <p:nvPr/>
        </p:nvSpPr>
        <p:spPr>
          <a:xfrm>
            <a:off x="4464319" y="1883303"/>
            <a:ext cx="326336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DESIGNUL INTERFETEI</a:t>
            </a:r>
          </a:p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CSS</a:t>
            </a:r>
          </a:p>
          <a:p>
            <a:pPr algn="ctr"/>
            <a:endParaRPr lang="en-US" sz="1600" b="1" dirty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600" b="1" dirty="0">
                <a:solidFill>
                  <a:srgbClr val="FFFF00"/>
                </a:solidFill>
                <a:latin typeface="Arial Black" panose="020B0A04020102020204" pitchFamily="34" charset="0"/>
              </a:rPr>
              <a:t>FIECARE COMPONENTA VIZUALA A APLICATIEI WEB ARE UN DESIGN PROPRIU REALIZAT CU AJUTORUL LIMBAJULUI DE PROGRAMARE CSS. IN PARTEA DE DESIGN SA TINUT CONT DE:</a:t>
            </a:r>
          </a:p>
          <a:p>
            <a:pPr algn="ctr"/>
            <a:endParaRPr lang="en-US" sz="1600" b="1" dirty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600" b="1" dirty="0">
                <a:solidFill>
                  <a:srgbClr val="FFFF00"/>
                </a:solidFill>
                <a:latin typeface="Arial Black" panose="020B0A04020102020204" pitchFamily="34" charset="0"/>
              </a:rPr>
              <a:t>- UN DESIGN UNITAR, USOR DE ACCESAT</a:t>
            </a:r>
          </a:p>
          <a:p>
            <a:pPr algn="ctr"/>
            <a:r>
              <a:rPr lang="en-US" sz="1600" b="1" dirty="0">
                <a:solidFill>
                  <a:srgbClr val="FFFF00"/>
                </a:solidFill>
                <a:latin typeface="Arial Black" panose="020B0A04020102020204" pitchFamily="34" charset="0"/>
              </a:rPr>
              <a:t>- FRENDLY USER</a:t>
            </a:r>
          </a:p>
          <a:p>
            <a:pPr algn="ctr"/>
            <a:r>
              <a:rPr lang="en-US" sz="1600" b="1" dirty="0">
                <a:solidFill>
                  <a:srgbClr val="FFFF00"/>
                </a:solidFill>
                <a:latin typeface="Arial Black" panose="020B0A04020102020204" pitchFamily="34" charset="0"/>
              </a:rPr>
              <a:t>- CULORI DISTINCTE</a:t>
            </a:r>
          </a:p>
          <a:p>
            <a:pPr algn="ctr"/>
            <a:endParaRPr lang="en-US" sz="1600" b="1" dirty="0">
              <a:solidFill>
                <a:srgbClr val="FFFF00"/>
              </a:solidFill>
              <a:latin typeface="Arial Black" panose="020B0A04020102020204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96B20FC-538E-448C-9548-D096103A078B}"/>
              </a:ext>
            </a:extLst>
          </p:cNvPr>
          <p:cNvSpPr/>
          <p:nvPr/>
        </p:nvSpPr>
        <p:spPr>
          <a:xfrm>
            <a:off x="7950969" y="1536174"/>
            <a:ext cx="3263361" cy="526297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658B204-58ED-4939-B4DA-E0A1C49727AD}"/>
              </a:ext>
            </a:extLst>
          </p:cNvPr>
          <p:cNvSpPr txBox="1"/>
          <p:nvPr/>
        </p:nvSpPr>
        <p:spPr>
          <a:xfrm>
            <a:off x="7920814" y="1536174"/>
            <a:ext cx="336882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FUNCTIONALITATI</a:t>
            </a:r>
          </a:p>
          <a:p>
            <a:pPr algn="ctr"/>
            <a:endParaRPr lang="en-US" sz="1600" b="1" dirty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600" b="1" dirty="0">
                <a:solidFill>
                  <a:srgbClr val="FFFF00"/>
                </a:solidFill>
                <a:latin typeface="Arial Black" panose="020B0A04020102020204" pitchFamily="34" charset="0"/>
              </a:rPr>
              <a:t>ANUMITE COMPONENTE ALE APLICATIEI VOR CONTINE FUNCTIONALITATI CARE SUNT IMPLEMENTATE CU AJUTORUL LIMBAJULUI DE PROGRAMARE SPRING.</a:t>
            </a:r>
          </a:p>
          <a:p>
            <a:pPr algn="ctr"/>
            <a:endParaRPr lang="en-US" sz="1600" b="1" dirty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600" b="1" dirty="0">
                <a:solidFill>
                  <a:srgbClr val="FFFF00"/>
                </a:solidFill>
                <a:latin typeface="Arial Black" panose="020B0A04020102020204" pitchFamily="34" charset="0"/>
              </a:rPr>
              <a:t>ACEST TIP DE COMPONENTE CU FUNCTIONALITATI SUNT CELE CARE AFISEAZA </a:t>
            </a:r>
            <a:r>
              <a:rPr lang="en-US" sz="1600" b="1" i="1" dirty="0">
                <a:solidFill>
                  <a:srgbClr val="FFFF00"/>
                </a:solidFill>
                <a:latin typeface="Arial Black" panose="020B0A04020102020204" pitchFamily="34" charset="0"/>
              </a:rPr>
              <a:t>TABELELE</a:t>
            </a:r>
            <a:r>
              <a:rPr lang="en-US" sz="1600" b="1" dirty="0">
                <a:solidFill>
                  <a:srgbClr val="FFFF00"/>
                </a:solidFill>
                <a:latin typeface="Arial Black" panose="020B0A04020102020204" pitchFamily="34" charset="0"/>
              </a:rPr>
              <a:t> DIN BAZA DE DATE, CELE CARE CONTIN </a:t>
            </a:r>
            <a:r>
              <a:rPr lang="en-US" sz="1600" b="1" i="1" dirty="0">
                <a:solidFill>
                  <a:srgbClr val="FFFF00"/>
                </a:solidFill>
                <a:latin typeface="Arial Black" panose="020B0A04020102020204" pitchFamily="34" charset="0"/>
              </a:rPr>
              <a:t>FORMULARE</a:t>
            </a:r>
            <a:r>
              <a:rPr lang="en-US" sz="1600" b="1" dirty="0">
                <a:solidFill>
                  <a:srgbClr val="FFFF00"/>
                </a:solidFill>
                <a:latin typeface="Arial Black" panose="020B0A04020102020204" pitchFamily="34" charset="0"/>
              </a:rPr>
              <a:t> DE ORICE TIP, CARE FAC LEGATURA CU FUNCTIONALITATIILE IMPLEMENTATE IN PARTEA DE BACKEND.</a:t>
            </a:r>
          </a:p>
        </p:txBody>
      </p:sp>
    </p:spTree>
    <p:extLst>
      <p:ext uri="{BB962C8B-B14F-4D97-AF65-F5344CB8AC3E}">
        <p14:creationId xmlns:p14="http://schemas.microsoft.com/office/powerpoint/2010/main" val="2930529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708" y="46475"/>
            <a:ext cx="6059971" cy="74411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STRUCTURA FRONTEND</a:t>
            </a:r>
            <a:endParaRPr lang="en-US" sz="1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B27A5E-988B-4E29-BB31-3F55E7D1915A}"/>
              </a:ext>
            </a:extLst>
          </p:cNvPr>
          <p:cNvSpPr/>
          <p:nvPr/>
        </p:nvSpPr>
        <p:spPr>
          <a:xfrm>
            <a:off x="902364" y="790593"/>
            <a:ext cx="3263361" cy="58477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9ADB7D-F334-4D3D-AA15-4D46AD9FB55D}"/>
              </a:ext>
            </a:extLst>
          </p:cNvPr>
          <p:cNvSpPr txBox="1"/>
          <p:nvPr/>
        </p:nvSpPr>
        <p:spPr>
          <a:xfrm>
            <a:off x="902364" y="790593"/>
            <a:ext cx="32633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STRUCTURA DE BAZA A INTERFETEI HTML5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2C725E7-DD35-4BC2-8F9A-D38F70F130B2}"/>
              </a:ext>
            </a:extLst>
          </p:cNvPr>
          <p:cNvSpPr/>
          <p:nvPr/>
        </p:nvSpPr>
        <p:spPr>
          <a:xfrm>
            <a:off x="4837123" y="942824"/>
            <a:ext cx="2859118" cy="5933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6021C-A8F0-4CB7-B942-C18B44C78134}"/>
              </a:ext>
            </a:extLst>
          </p:cNvPr>
          <p:cNvSpPr txBox="1"/>
          <p:nvPr/>
        </p:nvSpPr>
        <p:spPr>
          <a:xfrm>
            <a:off x="4837123" y="951399"/>
            <a:ext cx="2797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DESIGNUL INTERFETEI</a:t>
            </a:r>
          </a:p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CSS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96B20FC-538E-448C-9548-D096103A078B}"/>
              </a:ext>
            </a:extLst>
          </p:cNvPr>
          <p:cNvSpPr/>
          <p:nvPr/>
        </p:nvSpPr>
        <p:spPr>
          <a:xfrm>
            <a:off x="8337804" y="1536175"/>
            <a:ext cx="2232454" cy="3385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658B204-58ED-4939-B4DA-E0A1C49727AD}"/>
              </a:ext>
            </a:extLst>
          </p:cNvPr>
          <p:cNvSpPr txBox="1"/>
          <p:nvPr/>
        </p:nvSpPr>
        <p:spPr>
          <a:xfrm>
            <a:off x="8107144" y="1536174"/>
            <a:ext cx="2636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FUNCTIONALITATI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61AA51-3834-4DD0-8217-472EAB907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29" y="1536174"/>
            <a:ext cx="3523630" cy="43899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D814A31-28A5-473E-8144-08EF596BF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6146" y="1685469"/>
            <a:ext cx="1859739" cy="50044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64835A-2372-40BB-A31A-63F3E2ED2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3895" y="2010667"/>
            <a:ext cx="3059125" cy="474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604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708" y="46475"/>
            <a:ext cx="6059971" cy="74411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STRUCTURA FRONTEND</a:t>
            </a:r>
            <a:endParaRPr lang="en-US" sz="1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B27A5E-988B-4E29-BB31-3F55E7D1915A}"/>
              </a:ext>
            </a:extLst>
          </p:cNvPr>
          <p:cNvSpPr/>
          <p:nvPr/>
        </p:nvSpPr>
        <p:spPr>
          <a:xfrm>
            <a:off x="902364" y="790593"/>
            <a:ext cx="3263361" cy="58477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9ADB7D-F334-4D3D-AA15-4D46AD9FB55D}"/>
              </a:ext>
            </a:extLst>
          </p:cNvPr>
          <p:cNvSpPr txBox="1"/>
          <p:nvPr/>
        </p:nvSpPr>
        <p:spPr>
          <a:xfrm>
            <a:off x="902364" y="790593"/>
            <a:ext cx="32633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STRUCTURA INTERFETEI HTML5</a:t>
            </a:r>
          </a:p>
        </p:txBody>
      </p:sp>
      <p:pic>
        <p:nvPicPr>
          <p:cNvPr id="5" name="Graphic 4" descr="Monitor">
            <a:extLst>
              <a:ext uri="{FF2B5EF4-FFF2-40B4-BE49-F238E27FC236}">
                <a16:creationId xmlns:a16="http://schemas.microsoft.com/office/drawing/2014/main" id="{1C7E05BF-6AD8-4D43-89A4-6ACAA5F61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01495" y="290030"/>
            <a:ext cx="5729716" cy="50742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8FEAB01-BA8E-45D1-9E3E-12DA4F3D2A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7487" y="1283887"/>
            <a:ext cx="4077731" cy="238283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4881A37-E767-44AD-AF59-D934BB3769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003" y="5295014"/>
            <a:ext cx="2373963" cy="131415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2690DAB-329B-44F2-BF2B-CD42A23155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4957" y="1647567"/>
            <a:ext cx="2478173" cy="30500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2A4A5DE-8B6D-4709-B041-40002BE220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15986" y="5309502"/>
            <a:ext cx="2435749" cy="1314158"/>
          </a:xfrm>
          <a:prstGeom prst="rect">
            <a:avLst/>
          </a:prstGeom>
        </p:spPr>
      </p:pic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1E6F0C9F-7E10-4C64-8B4C-CFC43A73EDB8}"/>
              </a:ext>
            </a:extLst>
          </p:cNvPr>
          <p:cNvSpPr/>
          <p:nvPr/>
        </p:nvSpPr>
        <p:spPr>
          <a:xfrm>
            <a:off x="4136276" y="4863690"/>
            <a:ext cx="1673395" cy="3385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A7465E1-0340-4172-8FC4-23113E3D9C2F}"/>
              </a:ext>
            </a:extLst>
          </p:cNvPr>
          <p:cNvSpPr txBox="1"/>
          <p:nvPr/>
        </p:nvSpPr>
        <p:spPr>
          <a:xfrm>
            <a:off x="4136276" y="4863690"/>
            <a:ext cx="1673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Product ADD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B2F988F-3E7F-4E6D-B9A7-40AF8347EB40}"/>
              </a:ext>
            </a:extLst>
          </p:cNvPr>
          <p:cNvSpPr/>
          <p:nvPr/>
        </p:nvSpPr>
        <p:spPr>
          <a:xfrm>
            <a:off x="1250833" y="4856446"/>
            <a:ext cx="2008303" cy="3385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EF80F08-BA16-463C-960A-E8E07BBBCBF5}"/>
              </a:ext>
            </a:extLst>
          </p:cNvPr>
          <p:cNvSpPr txBox="1"/>
          <p:nvPr/>
        </p:nvSpPr>
        <p:spPr>
          <a:xfrm>
            <a:off x="1289846" y="4845344"/>
            <a:ext cx="1930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Shopping Cart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D2685BC-9A9C-4179-8D3A-91B355F8F6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96129" y="5295014"/>
            <a:ext cx="2340449" cy="1328646"/>
          </a:xfrm>
          <a:prstGeom prst="rect">
            <a:avLst/>
          </a:prstGeom>
        </p:spPr>
      </p:pic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977AC68C-C753-4189-8AEF-B9D6754ECA65}"/>
              </a:ext>
            </a:extLst>
          </p:cNvPr>
          <p:cNvSpPr/>
          <p:nvPr/>
        </p:nvSpPr>
        <p:spPr>
          <a:xfrm>
            <a:off x="6435495" y="4856446"/>
            <a:ext cx="2008303" cy="3385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2CE4175-9106-44CE-9497-9F80267044EB}"/>
              </a:ext>
            </a:extLst>
          </p:cNvPr>
          <p:cNvSpPr txBox="1"/>
          <p:nvPr/>
        </p:nvSpPr>
        <p:spPr>
          <a:xfrm>
            <a:off x="6474508" y="4845344"/>
            <a:ext cx="1930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Product Search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056E06A6-761E-46B6-B3AC-5B40C706E53E}"/>
              </a:ext>
            </a:extLst>
          </p:cNvPr>
          <p:cNvSpPr/>
          <p:nvPr/>
        </p:nvSpPr>
        <p:spPr>
          <a:xfrm>
            <a:off x="9072203" y="4863690"/>
            <a:ext cx="2008303" cy="3385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8180803-108F-47EB-8DBC-9F51F5BA80F5}"/>
              </a:ext>
            </a:extLst>
          </p:cNvPr>
          <p:cNvSpPr txBox="1"/>
          <p:nvPr/>
        </p:nvSpPr>
        <p:spPr>
          <a:xfrm>
            <a:off x="9111216" y="4852588"/>
            <a:ext cx="1930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Product Edit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27555D71-5C91-4A84-AA84-D5474B02E9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29961" y="5295014"/>
            <a:ext cx="2478173" cy="132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235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13" y="84136"/>
            <a:ext cx="6059971" cy="74411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STRUCTURA BAZA DE DATE MYSQL</a:t>
            </a:r>
            <a:endParaRPr lang="en-US" sz="1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B2F988F-3E7F-4E6D-B9A7-40AF8347EB40}"/>
              </a:ext>
            </a:extLst>
          </p:cNvPr>
          <p:cNvSpPr/>
          <p:nvPr/>
        </p:nvSpPr>
        <p:spPr>
          <a:xfrm>
            <a:off x="2828639" y="882212"/>
            <a:ext cx="2008303" cy="3385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EF80F08-BA16-463C-960A-E8E07BBBCBF5}"/>
              </a:ext>
            </a:extLst>
          </p:cNvPr>
          <p:cNvSpPr txBox="1"/>
          <p:nvPr/>
        </p:nvSpPr>
        <p:spPr>
          <a:xfrm>
            <a:off x="2867652" y="871110"/>
            <a:ext cx="1930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User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B4694B-7016-437A-A0D0-50979C641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639" y="1231868"/>
            <a:ext cx="2819400" cy="14763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92DAC5-DBAB-4C1B-8B2B-A3445FAC1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737" y="871110"/>
            <a:ext cx="1771650" cy="4133850"/>
          </a:xfrm>
          <a:prstGeom prst="rect">
            <a:avLst/>
          </a:prstGeom>
        </p:spPr>
      </p:pic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B62C432-630B-421A-95A3-3F4BA7F06FDB}"/>
              </a:ext>
            </a:extLst>
          </p:cNvPr>
          <p:cNvSpPr/>
          <p:nvPr/>
        </p:nvSpPr>
        <p:spPr>
          <a:xfrm>
            <a:off x="2762735" y="2824684"/>
            <a:ext cx="2008303" cy="3385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6E1D8F-9238-46AC-B59E-AE93763A33AF}"/>
              </a:ext>
            </a:extLst>
          </p:cNvPr>
          <p:cNvSpPr txBox="1"/>
          <p:nvPr/>
        </p:nvSpPr>
        <p:spPr>
          <a:xfrm>
            <a:off x="2818224" y="2813582"/>
            <a:ext cx="1930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Authorities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C9FF21-659A-4512-B878-CDBBDD8F57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9210" y="3174340"/>
            <a:ext cx="2802925" cy="834695"/>
          </a:xfrm>
          <a:prstGeom prst="rect">
            <a:avLst/>
          </a:prstGeo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B64E613-056B-4FFC-ADD3-60E6914494D8}"/>
              </a:ext>
            </a:extLst>
          </p:cNvPr>
          <p:cNvSpPr/>
          <p:nvPr/>
        </p:nvSpPr>
        <p:spPr>
          <a:xfrm>
            <a:off x="5847066" y="871110"/>
            <a:ext cx="2008303" cy="3385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CE317B4-6958-4BB4-AECF-DA837D202A5C}"/>
              </a:ext>
            </a:extLst>
          </p:cNvPr>
          <p:cNvSpPr txBox="1"/>
          <p:nvPr/>
        </p:nvSpPr>
        <p:spPr>
          <a:xfrm>
            <a:off x="5886079" y="860008"/>
            <a:ext cx="1930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Products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E825D2E-D2A2-4344-A6E5-21D7F280FA38}"/>
              </a:ext>
            </a:extLst>
          </p:cNvPr>
          <p:cNvSpPr/>
          <p:nvPr/>
        </p:nvSpPr>
        <p:spPr>
          <a:xfrm>
            <a:off x="8838947" y="870407"/>
            <a:ext cx="2008303" cy="3385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E19A109-0ECF-4424-9ED6-D592E26D6E78}"/>
              </a:ext>
            </a:extLst>
          </p:cNvPr>
          <p:cNvSpPr txBox="1"/>
          <p:nvPr/>
        </p:nvSpPr>
        <p:spPr>
          <a:xfrm>
            <a:off x="8886198" y="859305"/>
            <a:ext cx="1930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Carts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8DC1DE2-0E11-43B4-9335-8B99286BF9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7066" y="1220766"/>
            <a:ext cx="2714625" cy="1504950"/>
          </a:xfrm>
          <a:prstGeom prst="rect">
            <a:avLst/>
          </a:prstGeom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8D3AB75E-F42D-4EAA-AE9B-537AFFCB445E}"/>
              </a:ext>
            </a:extLst>
          </p:cNvPr>
          <p:cNvSpPr/>
          <p:nvPr/>
        </p:nvSpPr>
        <p:spPr>
          <a:xfrm>
            <a:off x="8801221" y="2335136"/>
            <a:ext cx="2008303" cy="3385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13AAF12-206F-4141-852A-39816407B6DD}"/>
              </a:ext>
            </a:extLst>
          </p:cNvPr>
          <p:cNvSpPr txBox="1"/>
          <p:nvPr/>
        </p:nvSpPr>
        <p:spPr>
          <a:xfrm>
            <a:off x="8848472" y="2324034"/>
            <a:ext cx="1930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Categories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45C8862-7CF3-4C37-9BA1-FC4238BB20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25935" y="2662588"/>
            <a:ext cx="2695575" cy="7905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BF44327-3674-47EC-BEC7-D3F16AEDE5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25935" y="1209664"/>
            <a:ext cx="2686050" cy="9810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AA76415-ECD8-4FF1-8353-8F0CDF12B7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40571" y="3851462"/>
            <a:ext cx="4627863" cy="1808238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B0375776-4A77-4C69-B064-204DFE2D24A1}"/>
              </a:ext>
            </a:extLst>
          </p:cNvPr>
          <p:cNvSpPr/>
          <p:nvPr/>
        </p:nvSpPr>
        <p:spPr>
          <a:xfrm>
            <a:off x="5639654" y="3505455"/>
            <a:ext cx="2008303" cy="3385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E3BC0C1-066A-464A-953F-BC862DF4F59D}"/>
              </a:ext>
            </a:extLst>
          </p:cNvPr>
          <p:cNvSpPr txBox="1"/>
          <p:nvPr/>
        </p:nvSpPr>
        <p:spPr>
          <a:xfrm>
            <a:off x="5678667" y="3494353"/>
            <a:ext cx="1930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Product Stock 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3520D1A-7FA5-4EDF-83F1-2EA4F871723E}"/>
              </a:ext>
            </a:extLst>
          </p:cNvPr>
          <p:cNvSpPr/>
          <p:nvPr/>
        </p:nvSpPr>
        <p:spPr>
          <a:xfrm>
            <a:off x="1257852" y="5777609"/>
            <a:ext cx="9572367" cy="100531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DF77D2A-08FD-4C00-94CC-A5B93298FD05}"/>
              </a:ext>
            </a:extLst>
          </p:cNvPr>
          <p:cNvSpPr txBox="1"/>
          <p:nvPr/>
        </p:nvSpPr>
        <p:spPr>
          <a:xfrm>
            <a:off x="1257852" y="5777610"/>
            <a:ext cx="10016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IN PARTEA DE BACKEND SUNT IMPLEMENTATE TOATE METODELE DE INTEROGARE SI UPDATE A BAZEI DE DATE (GET, ADD, DELETE SI UPDATE), ASTFEL SE POATE VIZUALIZA, STERGE SAU MODIFICA.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00F9D492-AC39-4EC4-8A92-1ADC370365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39960" y="1231253"/>
            <a:ext cx="321730" cy="31746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9290A4-6FC9-48C1-A462-67B8772E98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20646" y="1247036"/>
            <a:ext cx="321730" cy="31746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799AEC4-81D2-4031-95CA-7CB5AE914F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34916" y="892759"/>
            <a:ext cx="321730" cy="31746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65DE25A-9FE2-461D-9281-B4B79872E7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89820" y="1223630"/>
            <a:ext cx="321730" cy="31746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C1A5343-56DF-4CCA-9A62-3630BD98E9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425" y="3174339"/>
            <a:ext cx="321730" cy="31746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417A89B7-CF7A-4A95-A3C8-721B06ADBD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99780" y="2665954"/>
            <a:ext cx="321730" cy="31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310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2FAD7B36-4553-4EAD-97C8-C84D8F4C9D70}"/>
              </a:ext>
            </a:extLst>
          </p:cNvPr>
          <p:cNvSpPr/>
          <p:nvPr/>
        </p:nvSpPr>
        <p:spPr>
          <a:xfrm>
            <a:off x="7526802" y="1945456"/>
            <a:ext cx="3560635" cy="376905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919" y="306769"/>
            <a:ext cx="3415086" cy="836721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SECURITATEA APLICATIEI </a:t>
            </a:r>
            <a:b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E6F4B6F-BB84-4F04-B0B4-C8BD645B674E}"/>
              </a:ext>
            </a:extLst>
          </p:cNvPr>
          <p:cNvSpPr txBox="1"/>
          <p:nvPr/>
        </p:nvSpPr>
        <p:spPr>
          <a:xfrm>
            <a:off x="7647586" y="2021192"/>
            <a:ext cx="33830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SPRING SECURITY</a:t>
            </a:r>
            <a:endParaRPr lang="en-US" b="1" dirty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pPr algn="ctr"/>
            <a:endParaRPr lang="en-US" b="1" dirty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 ESTE UN FRAMEWORK CARE ASIGURA SECURITATEA APLICATIEI OFERIND AUTENTIFICARE, AUTORIZARE SI ALTE CARACTERISTICI DE SECURITATE NECESARE PENTRU PROTECTIA APLICATIEI SI A BAZEI DE DATE.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B351B1-BEF0-4E21-9971-DC469A4AA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919" y="1945456"/>
            <a:ext cx="6310184" cy="376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813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3107" y="89600"/>
            <a:ext cx="9905998" cy="74411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Arhitectura  generala  a  aplicatiei</a:t>
            </a:r>
          </a:p>
        </p:txBody>
      </p:sp>
      <p:pic>
        <p:nvPicPr>
          <p:cNvPr id="5" name="Content Placeholder 4" descr="Laptop">
            <a:extLst>
              <a:ext uri="{FF2B5EF4-FFF2-40B4-BE49-F238E27FC236}">
                <a16:creationId xmlns:a16="http://schemas.microsoft.com/office/drawing/2014/main" id="{E72AA87F-0AB5-483E-A619-5B59DB99C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5345" y="45368"/>
            <a:ext cx="3497823" cy="34978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58412C-FE5B-422D-A33E-6EF4FE9F9968}"/>
              </a:ext>
            </a:extLst>
          </p:cNvPr>
          <p:cNvSpPr txBox="1"/>
          <p:nvPr/>
        </p:nvSpPr>
        <p:spPr>
          <a:xfrm>
            <a:off x="1448850" y="1359884"/>
            <a:ext cx="199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BROWSER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843B262-9AF7-4934-8CDC-B80A12A960B4}"/>
              </a:ext>
            </a:extLst>
          </p:cNvPr>
          <p:cNvSpPr/>
          <p:nvPr/>
        </p:nvSpPr>
        <p:spPr>
          <a:xfrm>
            <a:off x="922570" y="3249434"/>
            <a:ext cx="2994212" cy="5875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B27A5E-988B-4E29-BB31-3F55E7D1915A}"/>
              </a:ext>
            </a:extLst>
          </p:cNvPr>
          <p:cNvSpPr/>
          <p:nvPr/>
        </p:nvSpPr>
        <p:spPr>
          <a:xfrm>
            <a:off x="977151" y="4380251"/>
            <a:ext cx="2994212" cy="5875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FDBEDDC-03FB-4556-8361-BF0300112C8E}"/>
              </a:ext>
            </a:extLst>
          </p:cNvPr>
          <p:cNvCxnSpPr>
            <a:cxnSpLocks/>
          </p:cNvCxnSpPr>
          <p:nvPr/>
        </p:nvCxnSpPr>
        <p:spPr>
          <a:xfrm>
            <a:off x="3417793" y="2824536"/>
            <a:ext cx="0" cy="393793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17FA1B3-F03E-406C-BEEA-759AF7020D43}"/>
              </a:ext>
            </a:extLst>
          </p:cNvPr>
          <p:cNvCxnSpPr>
            <a:cxnSpLocks/>
          </p:cNvCxnSpPr>
          <p:nvPr/>
        </p:nvCxnSpPr>
        <p:spPr>
          <a:xfrm>
            <a:off x="1703294" y="2816224"/>
            <a:ext cx="0" cy="393793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5B01C75-72FA-4FFA-A2E7-B461E71A2377}"/>
              </a:ext>
            </a:extLst>
          </p:cNvPr>
          <p:cNvSpPr/>
          <p:nvPr/>
        </p:nvSpPr>
        <p:spPr>
          <a:xfrm>
            <a:off x="977151" y="5527191"/>
            <a:ext cx="2994212" cy="5875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7260113-38A6-4799-9FE4-797EB7E16BB0}"/>
              </a:ext>
            </a:extLst>
          </p:cNvPr>
          <p:cNvCxnSpPr>
            <a:cxnSpLocks/>
          </p:cNvCxnSpPr>
          <p:nvPr/>
        </p:nvCxnSpPr>
        <p:spPr>
          <a:xfrm>
            <a:off x="3426758" y="3951252"/>
            <a:ext cx="0" cy="393793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9715CC-E8A8-4F68-80E4-51288BE72DA4}"/>
              </a:ext>
            </a:extLst>
          </p:cNvPr>
          <p:cNvCxnSpPr>
            <a:cxnSpLocks/>
          </p:cNvCxnSpPr>
          <p:nvPr/>
        </p:nvCxnSpPr>
        <p:spPr>
          <a:xfrm>
            <a:off x="1703294" y="3951251"/>
            <a:ext cx="0" cy="393793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32DB28B-76A7-442A-8CBF-6D8E5AF3A813}"/>
              </a:ext>
            </a:extLst>
          </p:cNvPr>
          <p:cNvCxnSpPr>
            <a:cxnSpLocks/>
          </p:cNvCxnSpPr>
          <p:nvPr/>
        </p:nvCxnSpPr>
        <p:spPr>
          <a:xfrm>
            <a:off x="1703294" y="5053910"/>
            <a:ext cx="0" cy="393793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421880F-11D1-448A-ABA7-CF1F17B6207E}"/>
              </a:ext>
            </a:extLst>
          </p:cNvPr>
          <p:cNvCxnSpPr>
            <a:cxnSpLocks/>
          </p:cNvCxnSpPr>
          <p:nvPr/>
        </p:nvCxnSpPr>
        <p:spPr>
          <a:xfrm>
            <a:off x="3435723" y="5053909"/>
            <a:ext cx="0" cy="393793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524E5F1-6F8F-45C0-8154-41D252C5A868}"/>
              </a:ext>
            </a:extLst>
          </p:cNvPr>
          <p:cNvSpPr txBox="1"/>
          <p:nvPr/>
        </p:nvSpPr>
        <p:spPr>
          <a:xfrm>
            <a:off x="1476140" y="4453512"/>
            <a:ext cx="199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BACKEND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FFD5C6-6ADA-402C-B410-C21296F3582C}"/>
              </a:ext>
            </a:extLst>
          </p:cNvPr>
          <p:cNvSpPr txBox="1"/>
          <p:nvPr/>
        </p:nvSpPr>
        <p:spPr>
          <a:xfrm>
            <a:off x="1476140" y="3382650"/>
            <a:ext cx="199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FRONTEND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21AD1B-ED4B-4554-A994-7E2CCE334DE4}"/>
              </a:ext>
            </a:extLst>
          </p:cNvPr>
          <p:cNvSpPr txBox="1"/>
          <p:nvPr/>
        </p:nvSpPr>
        <p:spPr>
          <a:xfrm>
            <a:off x="977152" y="5646362"/>
            <a:ext cx="2939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BAZA DE DATE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2017AF-B63C-45CC-861E-9881EFE6EAE4}"/>
              </a:ext>
            </a:extLst>
          </p:cNvPr>
          <p:cNvSpPr txBox="1"/>
          <p:nvPr/>
        </p:nvSpPr>
        <p:spPr>
          <a:xfrm>
            <a:off x="4325469" y="1266652"/>
            <a:ext cx="31376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INSTRUMENTE FOLOSITE PENTRU PROGRAMARE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INTELIJ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INTELIJ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BAZA DE DATE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MYSQL WORKBANCH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38C6C6D-9780-49F3-BA86-9962661AB756}"/>
              </a:ext>
            </a:extLst>
          </p:cNvPr>
          <p:cNvSpPr txBox="1"/>
          <p:nvPr/>
        </p:nvSpPr>
        <p:spPr>
          <a:xfrm>
            <a:off x="7506488" y="3104347"/>
            <a:ext cx="35410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TEHNOLOGII SI LIMBAJE DE PROGRAMARE UTILIZATE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HTML, CSS, JS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JAVA Spring Boot &amp; Hibernate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BAZA DE DATE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Tehnologie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MYSQL</a:t>
            </a:r>
          </a:p>
        </p:txBody>
      </p:sp>
    </p:spTree>
    <p:extLst>
      <p:ext uri="{BB962C8B-B14F-4D97-AF65-F5344CB8AC3E}">
        <p14:creationId xmlns:p14="http://schemas.microsoft.com/office/powerpoint/2010/main" val="2316891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AB671FF-25B1-4CBB-86B4-22B701802E0C}"/>
              </a:ext>
            </a:extLst>
          </p:cNvPr>
          <p:cNvSpPr/>
          <p:nvPr/>
        </p:nvSpPr>
        <p:spPr>
          <a:xfrm>
            <a:off x="10366179" y="2425585"/>
            <a:ext cx="1369759" cy="20263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157" y="663698"/>
            <a:ext cx="9905998" cy="74411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Arhitectura  backend </a:t>
            </a:r>
            <a:b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US" sz="1200" b="1" dirty="0">
                <a:solidFill>
                  <a:schemeClr val="bg1"/>
                </a:solidFill>
                <a:latin typeface="Arial Black" panose="020B0A04020102020204" pitchFamily="34" charset="0"/>
              </a:rPr>
              <a:t>APLICATIE spring boot</a:t>
            </a:r>
          </a:p>
        </p:txBody>
      </p:sp>
      <p:pic>
        <p:nvPicPr>
          <p:cNvPr id="5" name="Content Placeholder 4" descr="Laptop">
            <a:extLst>
              <a:ext uri="{FF2B5EF4-FFF2-40B4-BE49-F238E27FC236}">
                <a16:creationId xmlns:a16="http://schemas.microsoft.com/office/drawing/2014/main" id="{E72AA87F-0AB5-483E-A619-5B59DB99C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0800" y="1645061"/>
            <a:ext cx="3497823" cy="34978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58412C-FE5B-422D-A33E-6EF4FE9F9968}"/>
              </a:ext>
            </a:extLst>
          </p:cNvPr>
          <p:cNvSpPr txBox="1"/>
          <p:nvPr/>
        </p:nvSpPr>
        <p:spPr>
          <a:xfrm>
            <a:off x="940157" y="3059440"/>
            <a:ext cx="199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BROWSER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843B262-9AF7-4934-8CDC-B80A12A960B4}"/>
              </a:ext>
            </a:extLst>
          </p:cNvPr>
          <p:cNvSpPr/>
          <p:nvPr/>
        </p:nvSpPr>
        <p:spPr>
          <a:xfrm>
            <a:off x="7959016" y="2492592"/>
            <a:ext cx="1749310" cy="9361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B27A5E-988B-4E29-BB31-3F55E7D1915A}"/>
              </a:ext>
            </a:extLst>
          </p:cNvPr>
          <p:cNvSpPr/>
          <p:nvPr/>
        </p:nvSpPr>
        <p:spPr>
          <a:xfrm>
            <a:off x="5686463" y="2415305"/>
            <a:ext cx="2210992" cy="216094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5B01C75-72FA-4FFA-A2E7-B461E71A2377}"/>
              </a:ext>
            </a:extLst>
          </p:cNvPr>
          <p:cNvSpPr/>
          <p:nvPr/>
        </p:nvSpPr>
        <p:spPr>
          <a:xfrm>
            <a:off x="4237212" y="2482832"/>
            <a:ext cx="1369759" cy="20263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24E5F1-6F8F-45C0-8154-41D252C5A868}"/>
              </a:ext>
            </a:extLst>
          </p:cNvPr>
          <p:cNvSpPr txBox="1"/>
          <p:nvPr/>
        </p:nvSpPr>
        <p:spPr>
          <a:xfrm>
            <a:off x="5716387" y="2601684"/>
            <a:ext cx="199623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CONTROLER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FFD5C6-6ADA-402C-B410-C21296F3582C}"/>
              </a:ext>
            </a:extLst>
          </p:cNvPr>
          <p:cNvSpPr txBox="1"/>
          <p:nvPr/>
        </p:nvSpPr>
        <p:spPr>
          <a:xfrm>
            <a:off x="4313411" y="3137813"/>
            <a:ext cx="12173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SPRING WEB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21AD1B-ED4B-4554-A994-7E2CCE334DE4}"/>
              </a:ext>
            </a:extLst>
          </p:cNvPr>
          <p:cNvSpPr txBox="1"/>
          <p:nvPr/>
        </p:nvSpPr>
        <p:spPr>
          <a:xfrm>
            <a:off x="7734247" y="2825356"/>
            <a:ext cx="2198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SPRING JPA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2987E6-9290-4FE0-84FE-A025F5EF5303}"/>
              </a:ext>
            </a:extLst>
          </p:cNvPr>
          <p:cNvSpPr txBox="1"/>
          <p:nvPr/>
        </p:nvSpPr>
        <p:spPr>
          <a:xfrm>
            <a:off x="5777162" y="3185813"/>
            <a:ext cx="199623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MODEL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34F3766-82D5-4E65-9338-AF6321971FEF}"/>
              </a:ext>
            </a:extLst>
          </p:cNvPr>
          <p:cNvSpPr txBox="1"/>
          <p:nvPr/>
        </p:nvSpPr>
        <p:spPr>
          <a:xfrm>
            <a:off x="5752964" y="3862409"/>
            <a:ext cx="199623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REPOSITORY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E2232B-235D-42D8-9305-7D6AEDA170C0}"/>
              </a:ext>
            </a:extLst>
          </p:cNvPr>
          <p:cNvSpPr/>
          <p:nvPr/>
        </p:nvSpPr>
        <p:spPr>
          <a:xfrm>
            <a:off x="7976947" y="3428772"/>
            <a:ext cx="1749310" cy="88457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AD3D3FA-11CE-472E-BFB4-A00031E9A62D}"/>
              </a:ext>
            </a:extLst>
          </p:cNvPr>
          <p:cNvSpPr txBox="1"/>
          <p:nvPr/>
        </p:nvSpPr>
        <p:spPr>
          <a:xfrm>
            <a:off x="7879522" y="3686394"/>
            <a:ext cx="1908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HIBERNATE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F53E79A-2AB8-4664-B0B8-5602A60DE7C1}"/>
              </a:ext>
            </a:extLst>
          </p:cNvPr>
          <p:cNvSpPr txBox="1"/>
          <p:nvPr/>
        </p:nvSpPr>
        <p:spPr>
          <a:xfrm>
            <a:off x="10366179" y="3220826"/>
            <a:ext cx="1369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MySQL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52B6BEA-9588-482A-872B-333CC9B9A958}"/>
              </a:ext>
            </a:extLst>
          </p:cNvPr>
          <p:cNvSpPr/>
          <p:nvPr/>
        </p:nvSpPr>
        <p:spPr>
          <a:xfrm>
            <a:off x="4165694" y="2182678"/>
            <a:ext cx="5640056" cy="2492188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B4F1406-C943-41B3-87B6-796FFB519388}"/>
              </a:ext>
            </a:extLst>
          </p:cNvPr>
          <p:cNvCxnSpPr>
            <a:cxnSpLocks/>
          </p:cNvCxnSpPr>
          <p:nvPr/>
        </p:nvCxnSpPr>
        <p:spPr>
          <a:xfrm>
            <a:off x="3323462" y="3352801"/>
            <a:ext cx="728585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4F9DB82-AF1D-4F86-8500-F95F53D64398}"/>
              </a:ext>
            </a:extLst>
          </p:cNvPr>
          <p:cNvCxnSpPr>
            <a:cxnSpLocks/>
          </p:cNvCxnSpPr>
          <p:nvPr/>
        </p:nvCxnSpPr>
        <p:spPr>
          <a:xfrm>
            <a:off x="9861027" y="3491297"/>
            <a:ext cx="449874" cy="8964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03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58DB02C-AD77-46F5-819A-D905636F7AA2}"/>
              </a:ext>
            </a:extLst>
          </p:cNvPr>
          <p:cNvSpPr/>
          <p:nvPr/>
        </p:nvSpPr>
        <p:spPr>
          <a:xfrm>
            <a:off x="2666497" y="4895895"/>
            <a:ext cx="3254621" cy="3325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AB671FF-25B1-4CBB-86B4-22B701802E0C}"/>
              </a:ext>
            </a:extLst>
          </p:cNvPr>
          <p:cNvSpPr/>
          <p:nvPr/>
        </p:nvSpPr>
        <p:spPr>
          <a:xfrm>
            <a:off x="7442020" y="2458290"/>
            <a:ext cx="1369759" cy="9271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662" y="462388"/>
            <a:ext cx="4929449" cy="141123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structura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  backend </a:t>
            </a:r>
            <a:b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Content Placeholder 4" descr="Laptop">
            <a:extLst>
              <a:ext uri="{FF2B5EF4-FFF2-40B4-BE49-F238E27FC236}">
                <a16:creationId xmlns:a16="http://schemas.microsoft.com/office/drawing/2014/main" id="{E72AA87F-0AB5-483E-A619-5B59DB99C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0801" y="1645062"/>
            <a:ext cx="2783504" cy="278350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58412C-FE5B-422D-A33E-6EF4FE9F9968}"/>
              </a:ext>
            </a:extLst>
          </p:cNvPr>
          <p:cNvSpPr txBox="1"/>
          <p:nvPr/>
        </p:nvSpPr>
        <p:spPr>
          <a:xfrm>
            <a:off x="670264" y="2598681"/>
            <a:ext cx="1996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CLIENT REQUEST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843B262-9AF7-4934-8CDC-B80A12A960B4}"/>
              </a:ext>
            </a:extLst>
          </p:cNvPr>
          <p:cNvSpPr/>
          <p:nvPr/>
        </p:nvSpPr>
        <p:spPr>
          <a:xfrm>
            <a:off x="5289734" y="1123890"/>
            <a:ext cx="1749310" cy="9361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B27A5E-988B-4E29-BB31-3F55E7D1915A}"/>
              </a:ext>
            </a:extLst>
          </p:cNvPr>
          <p:cNvSpPr/>
          <p:nvPr/>
        </p:nvSpPr>
        <p:spPr>
          <a:xfrm>
            <a:off x="5333618" y="2598681"/>
            <a:ext cx="1733461" cy="67385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5B01C75-72FA-4FFA-A2E7-B461E71A2377}"/>
              </a:ext>
            </a:extLst>
          </p:cNvPr>
          <p:cNvSpPr/>
          <p:nvPr/>
        </p:nvSpPr>
        <p:spPr>
          <a:xfrm>
            <a:off x="3181655" y="2598681"/>
            <a:ext cx="1975106" cy="6463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FFD5C6-6ADA-402C-B410-C21296F3582C}"/>
              </a:ext>
            </a:extLst>
          </p:cNvPr>
          <p:cNvSpPr txBox="1"/>
          <p:nvPr/>
        </p:nvSpPr>
        <p:spPr>
          <a:xfrm>
            <a:off x="3181655" y="2714947"/>
            <a:ext cx="197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CONTROLLER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21AD1B-ED4B-4554-A994-7E2CCE334DE4}"/>
              </a:ext>
            </a:extLst>
          </p:cNvPr>
          <p:cNvSpPr txBox="1"/>
          <p:nvPr/>
        </p:nvSpPr>
        <p:spPr>
          <a:xfrm>
            <a:off x="5066316" y="2766081"/>
            <a:ext cx="2198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CONFIG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E2232B-235D-42D8-9305-7D6AEDA170C0}"/>
              </a:ext>
            </a:extLst>
          </p:cNvPr>
          <p:cNvSpPr/>
          <p:nvPr/>
        </p:nvSpPr>
        <p:spPr>
          <a:xfrm>
            <a:off x="5349032" y="3811147"/>
            <a:ext cx="1749310" cy="88457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AD3D3FA-11CE-472E-BFB4-A00031E9A62D}"/>
              </a:ext>
            </a:extLst>
          </p:cNvPr>
          <p:cNvSpPr txBox="1"/>
          <p:nvPr/>
        </p:nvSpPr>
        <p:spPr>
          <a:xfrm>
            <a:off x="5269539" y="3948270"/>
            <a:ext cx="1908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BAZA DE DATE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F53E79A-2AB8-4664-B0B8-5602A60DE7C1}"/>
              </a:ext>
            </a:extLst>
          </p:cNvPr>
          <p:cNvSpPr txBox="1"/>
          <p:nvPr/>
        </p:nvSpPr>
        <p:spPr>
          <a:xfrm>
            <a:off x="7442020" y="2722731"/>
            <a:ext cx="145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ENTITIES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B4F1406-C943-41B3-87B6-796FFB519388}"/>
              </a:ext>
            </a:extLst>
          </p:cNvPr>
          <p:cNvCxnSpPr>
            <a:cxnSpLocks/>
          </p:cNvCxnSpPr>
          <p:nvPr/>
        </p:nvCxnSpPr>
        <p:spPr>
          <a:xfrm>
            <a:off x="2809386" y="2921847"/>
            <a:ext cx="280350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567228E-E699-45B2-B6E2-C58A64B1291F}"/>
              </a:ext>
            </a:extLst>
          </p:cNvPr>
          <p:cNvSpPr txBox="1"/>
          <p:nvPr/>
        </p:nvSpPr>
        <p:spPr>
          <a:xfrm>
            <a:off x="5235439" y="1389178"/>
            <a:ext cx="1857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REPOSITORY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32BA036-41A9-4FF5-9657-2DB31E2E8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6393" y="165021"/>
            <a:ext cx="2484270" cy="6527958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4CBAFD-4E68-46A1-84E8-2E1BC5736BBF}"/>
              </a:ext>
            </a:extLst>
          </p:cNvPr>
          <p:cNvCxnSpPr>
            <a:cxnSpLocks/>
          </p:cNvCxnSpPr>
          <p:nvPr/>
        </p:nvCxnSpPr>
        <p:spPr>
          <a:xfrm>
            <a:off x="6223687" y="3385404"/>
            <a:ext cx="0" cy="337184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488E359-78E7-4315-BF26-D45BBBC317D9}"/>
              </a:ext>
            </a:extLst>
          </p:cNvPr>
          <p:cNvCxnSpPr>
            <a:cxnSpLocks/>
          </p:cNvCxnSpPr>
          <p:nvPr/>
        </p:nvCxnSpPr>
        <p:spPr>
          <a:xfrm>
            <a:off x="6219569" y="2121106"/>
            <a:ext cx="0" cy="337184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E2C06EB-287D-4A16-BF5A-149B6D4788EE}"/>
              </a:ext>
            </a:extLst>
          </p:cNvPr>
          <p:cNvCxnSpPr>
            <a:cxnSpLocks/>
          </p:cNvCxnSpPr>
          <p:nvPr/>
        </p:nvCxnSpPr>
        <p:spPr>
          <a:xfrm>
            <a:off x="7124988" y="2923380"/>
            <a:ext cx="280350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3D22478-907A-432B-9A59-D53A64C4BD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2973" y="5262007"/>
            <a:ext cx="5592015" cy="144867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625DC67-19DF-454C-B59F-862AC8B18EDF}"/>
              </a:ext>
            </a:extLst>
          </p:cNvPr>
          <p:cNvSpPr txBox="1"/>
          <p:nvPr/>
        </p:nvSpPr>
        <p:spPr>
          <a:xfrm>
            <a:off x="2666496" y="4872091"/>
            <a:ext cx="3254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Custom start banner</a:t>
            </a:r>
          </a:p>
        </p:txBody>
      </p:sp>
    </p:spTree>
    <p:extLst>
      <p:ext uri="{BB962C8B-B14F-4D97-AF65-F5344CB8AC3E}">
        <p14:creationId xmlns:p14="http://schemas.microsoft.com/office/powerpoint/2010/main" val="745189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F1172252-0248-480F-B3B7-28D5D39A1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78" y="4698033"/>
            <a:ext cx="8520317" cy="205764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55086DC-AA45-458B-8604-0AA4E5D56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8471" y="3429000"/>
            <a:ext cx="3335467" cy="32127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21A1F-13A4-4D49-9B17-B094399A4C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179" y="72811"/>
            <a:ext cx="4773731" cy="443415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E36031C-A250-4C1B-A935-4A83B2C8B7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7238" y="72810"/>
            <a:ext cx="6997583" cy="3089587"/>
          </a:xfrm>
          <a:prstGeom prst="rect">
            <a:avLst/>
          </a:prstGeom>
        </p:spPr>
      </p:pic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AB671FF-25B1-4CBB-86B4-22B701802E0C}"/>
              </a:ext>
            </a:extLst>
          </p:cNvPr>
          <p:cNvSpPr/>
          <p:nvPr/>
        </p:nvSpPr>
        <p:spPr>
          <a:xfrm>
            <a:off x="10638205" y="3551307"/>
            <a:ext cx="1369759" cy="39406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843B262-9AF7-4934-8CDC-B80A12A960B4}"/>
              </a:ext>
            </a:extLst>
          </p:cNvPr>
          <p:cNvSpPr/>
          <p:nvPr/>
        </p:nvSpPr>
        <p:spPr>
          <a:xfrm>
            <a:off x="243411" y="6042603"/>
            <a:ext cx="1749310" cy="5074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B27A5E-988B-4E29-BB31-3F55E7D1915A}"/>
              </a:ext>
            </a:extLst>
          </p:cNvPr>
          <p:cNvSpPr/>
          <p:nvPr/>
        </p:nvSpPr>
        <p:spPr>
          <a:xfrm>
            <a:off x="5229269" y="2466762"/>
            <a:ext cx="1733461" cy="49380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5B01C75-72FA-4FFA-A2E7-B461E71A2377}"/>
              </a:ext>
            </a:extLst>
          </p:cNvPr>
          <p:cNvSpPr/>
          <p:nvPr/>
        </p:nvSpPr>
        <p:spPr>
          <a:xfrm>
            <a:off x="2720336" y="263876"/>
            <a:ext cx="1975106" cy="5074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FFD5C6-6ADA-402C-B410-C21296F3582C}"/>
              </a:ext>
            </a:extLst>
          </p:cNvPr>
          <p:cNvSpPr txBox="1"/>
          <p:nvPr/>
        </p:nvSpPr>
        <p:spPr>
          <a:xfrm>
            <a:off x="2720336" y="355683"/>
            <a:ext cx="197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CONTROLLER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21AD1B-ED4B-4554-A994-7E2CCE334DE4}"/>
              </a:ext>
            </a:extLst>
          </p:cNvPr>
          <p:cNvSpPr txBox="1"/>
          <p:nvPr/>
        </p:nvSpPr>
        <p:spPr>
          <a:xfrm>
            <a:off x="5399989" y="2528997"/>
            <a:ext cx="1392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CONFIG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F53E79A-2AB8-4664-B0B8-5602A60DE7C1}"/>
              </a:ext>
            </a:extLst>
          </p:cNvPr>
          <p:cNvSpPr txBox="1"/>
          <p:nvPr/>
        </p:nvSpPr>
        <p:spPr>
          <a:xfrm>
            <a:off x="10595276" y="3577385"/>
            <a:ext cx="145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ENTITIES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67228E-E699-45B2-B6E2-C58A64B1291F}"/>
              </a:ext>
            </a:extLst>
          </p:cNvPr>
          <p:cNvSpPr txBox="1"/>
          <p:nvPr/>
        </p:nvSpPr>
        <p:spPr>
          <a:xfrm>
            <a:off x="189116" y="6123225"/>
            <a:ext cx="1857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REPOSITORY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77970588-D38C-4EE3-B7D1-8861913B6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9269" y="3776007"/>
            <a:ext cx="3074608" cy="65795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Arial Black" panose="020B0A04020102020204" pitchFamily="34" charset="0"/>
              </a:rPr>
              <a:t>structura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  backend </a:t>
            </a:r>
            <a:b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613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AB671FF-25B1-4CBB-86B4-22B701802E0C}"/>
              </a:ext>
            </a:extLst>
          </p:cNvPr>
          <p:cNvSpPr/>
          <p:nvPr/>
        </p:nvSpPr>
        <p:spPr>
          <a:xfrm>
            <a:off x="10366179" y="2425585"/>
            <a:ext cx="1473658" cy="20263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157" y="663698"/>
            <a:ext cx="9905998" cy="744118"/>
          </a:xfrm>
        </p:spPr>
        <p:txBody>
          <a:bodyPr>
            <a:norm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Arhitectura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  frontend </a:t>
            </a:r>
            <a:endParaRPr lang="en-US" sz="1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Content Placeholder 4" descr="Laptop">
            <a:extLst>
              <a:ext uri="{FF2B5EF4-FFF2-40B4-BE49-F238E27FC236}">
                <a16:creationId xmlns:a16="http://schemas.microsoft.com/office/drawing/2014/main" id="{E72AA87F-0AB5-483E-A619-5B59DB99C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0800" y="1645061"/>
            <a:ext cx="3497823" cy="34978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58412C-FE5B-422D-A33E-6EF4FE9F9968}"/>
              </a:ext>
            </a:extLst>
          </p:cNvPr>
          <p:cNvSpPr txBox="1"/>
          <p:nvPr/>
        </p:nvSpPr>
        <p:spPr>
          <a:xfrm>
            <a:off x="940157" y="3059440"/>
            <a:ext cx="199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BROWSER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843B262-9AF7-4934-8CDC-B80A12A960B4}"/>
              </a:ext>
            </a:extLst>
          </p:cNvPr>
          <p:cNvSpPr/>
          <p:nvPr/>
        </p:nvSpPr>
        <p:spPr>
          <a:xfrm>
            <a:off x="7945318" y="2648942"/>
            <a:ext cx="1749310" cy="9361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B27A5E-988B-4E29-BB31-3F55E7D1915A}"/>
              </a:ext>
            </a:extLst>
          </p:cNvPr>
          <p:cNvSpPr/>
          <p:nvPr/>
        </p:nvSpPr>
        <p:spPr>
          <a:xfrm>
            <a:off x="5686463" y="3599479"/>
            <a:ext cx="2210992" cy="10085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5B01C75-72FA-4FFA-A2E7-B461E71A2377}"/>
              </a:ext>
            </a:extLst>
          </p:cNvPr>
          <p:cNvSpPr/>
          <p:nvPr/>
        </p:nvSpPr>
        <p:spPr>
          <a:xfrm>
            <a:off x="4237212" y="2482832"/>
            <a:ext cx="1858788" cy="94594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FFD5C6-6ADA-402C-B410-C21296F3582C}"/>
              </a:ext>
            </a:extLst>
          </p:cNvPr>
          <p:cNvSpPr txBox="1"/>
          <p:nvPr/>
        </p:nvSpPr>
        <p:spPr>
          <a:xfrm>
            <a:off x="4324207" y="2795263"/>
            <a:ext cx="168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ROOTER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F53E79A-2AB8-4664-B0B8-5602A60DE7C1}"/>
              </a:ext>
            </a:extLst>
          </p:cNvPr>
          <p:cNvSpPr txBox="1"/>
          <p:nvPr/>
        </p:nvSpPr>
        <p:spPr>
          <a:xfrm>
            <a:off x="10366179" y="3220826"/>
            <a:ext cx="1473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BACKEND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52B6BEA-9588-482A-872B-333CC9B9A958}"/>
              </a:ext>
            </a:extLst>
          </p:cNvPr>
          <p:cNvSpPr/>
          <p:nvPr/>
        </p:nvSpPr>
        <p:spPr>
          <a:xfrm>
            <a:off x="4165694" y="2182678"/>
            <a:ext cx="5640056" cy="2492188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B4F1406-C943-41B3-87B6-796FFB519388}"/>
              </a:ext>
            </a:extLst>
          </p:cNvPr>
          <p:cNvCxnSpPr>
            <a:cxnSpLocks/>
          </p:cNvCxnSpPr>
          <p:nvPr/>
        </p:nvCxnSpPr>
        <p:spPr>
          <a:xfrm>
            <a:off x="3323462" y="3352801"/>
            <a:ext cx="728585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4F9DB82-AF1D-4F86-8500-F95F53D64398}"/>
              </a:ext>
            </a:extLst>
          </p:cNvPr>
          <p:cNvCxnSpPr>
            <a:cxnSpLocks/>
          </p:cNvCxnSpPr>
          <p:nvPr/>
        </p:nvCxnSpPr>
        <p:spPr>
          <a:xfrm>
            <a:off x="9861027" y="3491297"/>
            <a:ext cx="449874" cy="8964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687117-5471-4121-87A6-13C1192EE525}"/>
              </a:ext>
            </a:extLst>
          </p:cNvPr>
          <p:cNvCxnSpPr>
            <a:cxnSpLocks/>
          </p:cNvCxnSpPr>
          <p:nvPr/>
        </p:nvCxnSpPr>
        <p:spPr>
          <a:xfrm>
            <a:off x="5644761" y="3503655"/>
            <a:ext cx="728585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63D335B-DBF1-4808-8B12-B79F479A9327}"/>
              </a:ext>
            </a:extLst>
          </p:cNvPr>
          <p:cNvCxnSpPr>
            <a:cxnSpLocks/>
          </p:cNvCxnSpPr>
          <p:nvPr/>
        </p:nvCxnSpPr>
        <p:spPr>
          <a:xfrm>
            <a:off x="7084035" y="3137813"/>
            <a:ext cx="728585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47A1AF1-89F6-4E87-B5FD-DEF63767311F}"/>
              </a:ext>
            </a:extLst>
          </p:cNvPr>
          <p:cNvSpPr txBox="1"/>
          <p:nvPr/>
        </p:nvSpPr>
        <p:spPr>
          <a:xfrm>
            <a:off x="5780351" y="3652924"/>
            <a:ext cx="20232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COMPONENTS</a:t>
            </a:r>
          </a:p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Entities Repositories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9B5CAB9-8213-4A49-AFD8-9F850279D654}"/>
              </a:ext>
            </a:extLst>
          </p:cNvPr>
          <p:cNvSpPr txBox="1"/>
          <p:nvPr/>
        </p:nvSpPr>
        <p:spPr>
          <a:xfrm>
            <a:off x="7771557" y="2792429"/>
            <a:ext cx="2023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Config</a:t>
            </a:r>
          </a:p>
          <a:p>
            <a:pPr algn="ctr"/>
            <a:r>
              <a:rPr lang="en-US" b="1" dirty="0" err="1">
                <a:solidFill>
                  <a:srgbClr val="FFFF00"/>
                </a:solidFill>
                <a:latin typeface="Arial Black" panose="020B0A04020102020204" pitchFamily="34" charset="0"/>
              </a:rPr>
              <a:t>AppConfig</a:t>
            </a:r>
            <a:endParaRPr lang="en-US" b="1" dirty="0">
              <a:solidFill>
                <a:srgbClr val="FFFF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387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478" y="-134460"/>
            <a:ext cx="4598040" cy="1824535"/>
          </a:xfrm>
        </p:spPr>
        <p:txBody>
          <a:bodyPr>
            <a:norm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structura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  </a:t>
            </a:r>
            <a:r>
              <a:rPr lang="en-US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FRONTend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b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Content Placeholder 4" descr="Laptop">
            <a:extLst>
              <a:ext uri="{FF2B5EF4-FFF2-40B4-BE49-F238E27FC236}">
                <a16:creationId xmlns:a16="http://schemas.microsoft.com/office/drawing/2014/main" id="{E72AA87F-0AB5-483E-A619-5B59DB99C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0801" y="1645062"/>
            <a:ext cx="2783504" cy="278350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58412C-FE5B-422D-A33E-6EF4FE9F9968}"/>
              </a:ext>
            </a:extLst>
          </p:cNvPr>
          <p:cNvSpPr txBox="1"/>
          <p:nvPr/>
        </p:nvSpPr>
        <p:spPr>
          <a:xfrm>
            <a:off x="670264" y="2598681"/>
            <a:ext cx="199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BROWSER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B27A5E-988B-4E29-BB31-3F55E7D1915A}"/>
              </a:ext>
            </a:extLst>
          </p:cNvPr>
          <p:cNvSpPr/>
          <p:nvPr/>
        </p:nvSpPr>
        <p:spPr>
          <a:xfrm>
            <a:off x="6206289" y="3516572"/>
            <a:ext cx="2832059" cy="11462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5B01C75-72FA-4FFA-A2E7-B461E71A2377}"/>
              </a:ext>
            </a:extLst>
          </p:cNvPr>
          <p:cNvSpPr/>
          <p:nvPr/>
        </p:nvSpPr>
        <p:spPr>
          <a:xfrm>
            <a:off x="3215197" y="1775909"/>
            <a:ext cx="2337693" cy="453081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FFD5C6-6ADA-402C-B410-C21296F3582C}"/>
              </a:ext>
            </a:extLst>
          </p:cNvPr>
          <p:cNvSpPr txBox="1"/>
          <p:nvPr/>
        </p:nvSpPr>
        <p:spPr>
          <a:xfrm>
            <a:off x="3215196" y="1947577"/>
            <a:ext cx="233769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rgbClr val="FFFF00"/>
                </a:solidFill>
                <a:latin typeface="Arial Black" panose="020B0A04020102020204" pitchFamily="34" charset="0"/>
              </a:rPr>
              <a:t>Panoul</a:t>
            </a:r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 Principal</a:t>
            </a:r>
          </a:p>
          <a:p>
            <a:pPr algn="ctr"/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(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acces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pentru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toti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utilizatorii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aplicatiei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)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E2232B-235D-42D8-9305-7D6AEDA170C0}"/>
              </a:ext>
            </a:extLst>
          </p:cNvPr>
          <p:cNvSpPr/>
          <p:nvPr/>
        </p:nvSpPr>
        <p:spPr>
          <a:xfrm>
            <a:off x="9549558" y="3516573"/>
            <a:ext cx="1749310" cy="88457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AD3D3FA-11CE-472E-BFB4-A00031E9A62D}"/>
              </a:ext>
            </a:extLst>
          </p:cNvPr>
          <p:cNvSpPr txBox="1"/>
          <p:nvPr/>
        </p:nvSpPr>
        <p:spPr>
          <a:xfrm>
            <a:off x="6308049" y="3589528"/>
            <a:ext cx="1908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API SERVICE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B4F1406-C943-41B3-87B6-796FFB519388}"/>
              </a:ext>
            </a:extLst>
          </p:cNvPr>
          <p:cNvCxnSpPr>
            <a:cxnSpLocks/>
          </p:cNvCxnSpPr>
          <p:nvPr/>
        </p:nvCxnSpPr>
        <p:spPr>
          <a:xfrm>
            <a:off x="2809386" y="2921847"/>
            <a:ext cx="280350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972D294-D488-4B16-B6F8-00646A1D8F94}"/>
              </a:ext>
            </a:extLst>
          </p:cNvPr>
          <p:cNvSpPr txBox="1"/>
          <p:nvPr/>
        </p:nvSpPr>
        <p:spPr>
          <a:xfrm>
            <a:off x="3305810" y="2753655"/>
            <a:ext cx="21564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Home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Contact Us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Login: </a:t>
            </a:r>
          </a:p>
          <a:p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*New User</a:t>
            </a:r>
          </a:p>
          <a:p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*Existing User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Leasing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Weather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Search bar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Weather widget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Exchange rate widget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32197F-937D-4CE7-8A8C-631B0C72302E}"/>
              </a:ext>
            </a:extLst>
          </p:cNvPr>
          <p:cNvSpPr txBox="1"/>
          <p:nvPr/>
        </p:nvSpPr>
        <p:spPr>
          <a:xfrm>
            <a:off x="6954491" y="4016527"/>
            <a:ext cx="1908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ANGULAR HTTPCLIENT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B70BB0-65C6-43B3-9E23-41430633DA90}"/>
              </a:ext>
            </a:extLst>
          </p:cNvPr>
          <p:cNvSpPr txBox="1"/>
          <p:nvPr/>
        </p:nvSpPr>
        <p:spPr>
          <a:xfrm>
            <a:off x="9426096" y="3635695"/>
            <a:ext cx="1996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BACKEND</a:t>
            </a:r>
          </a:p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SPRINGBOOT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FC0D68A-B70D-4887-A07E-90D7D58E5F5E}"/>
              </a:ext>
            </a:extLst>
          </p:cNvPr>
          <p:cNvCxnSpPr>
            <a:cxnSpLocks/>
          </p:cNvCxnSpPr>
          <p:nvPr/>
        </p:nvCxnSpPr>
        <p:spPr>
          <a:xfrm>
            <a:off x="5729699" y="3980409"/>
            <a:ext cx="280350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921B8CC-57A8-4D38-94A0-F14385B50538}"/>
              </a:ext>
            </a:extLst>
          </p:cNvPr>
          <p:cNvCxnSpPr>
            <a:cxnSpLocks/>
          </p:cNvCxnSpPr>
          <p:nvPr/>
        </p:nvCxnSpPr>
        <p:spPr>
          <a:xfrm>
            <a:off x="9145746" y="3980409"/>
            <a:ext cx="280350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5B81372-5A5C-453C-937C-5B20FC8F7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9699" y="829569"/>
            <a:ext cx="5717059" cy="192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296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650312B9-494B-4491-9CD8-0FFC5A2B926D}"/>
              </a:ext>
            </a:extLst>
          </p:cNvPr>
          <p:cNvSpPr/>
          <p:nvPr/>
        </p:nvSpPr>
        <p:spPr>
          <a:xfrm>
            <a:off x="7226124" y="2644751"/>
            <a:ext cx="1744847" cy="40702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366" y="-10732"/>
            <a:ext cx="4598040" cy="1824535"/>
          </a:xfrm>
        </p:spPr>
        <p:txBody>
          <a:bodyPr>
            <a:norm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structura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  </a:t>
            </a:r>
            <a:r>
              <a:rPr lang="en-US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FRONTend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b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Content Placeholder 4" descr="Laptop">
            <a:extLst>
              <a:ext uri="{FF2B5EF4-FFF2-40B4-BE49-F238E27FC236}">
                <a16:creationId xmlns:a16="http://schemas.microsoft.com/office/drawing/2014/main" id="{E72AA87F-0AB5-483E-A619-5B59DB99C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0399" y="1571028"/>
            <a:ext cx="2223859" cy="222385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58412C-FE5B-422D-A33E-6EF4FE9F9968}"/>
              </a:ext>
            </a:extLst>
          </p:cNvPr>
          <p:cNvSpPr txBox="1"/>
          <p:nvPr/>
        </p:nvSpPr>
        <p:spPr>
          <a:xfrm>
            <a:off x="300966" y="2326312"/>
            <a:ext cx="1902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BROWSER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5B01C75-72FA-4FFA-A2E7-B461E71A2377}"/>
              </a:ext>
            </a:extLst>
          </p:cNvPr>
          <p:cNvSpPr/>
          <p:nvPr/>
        </p:nvSpPr>
        <p:spPr>
          <a:xfrm>
            <a:off x="2628185" y="2186846"/>
            <a:ext cx="2337693" cy="74687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FFD5C6-6ADA-402C-B410-C21296F3582C}"/>
              </a:ext>
            </a:extLst>
          </p:cNvPr>
          <p:cNvSpPr txBox="1"/>
          <p:nvPr/>
        </p:nvSpPr>
        <p:spPr>
          <a:xfrm>
            <a:off x="2583547" y="2210449"/>
            <a:ext cx="233769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rgbClr val="FFFF00"/>
                </a:solidFill>
                <a:latin typeface="Arial Black" panose="020B0A04020102020204" pitchFamily="34" charset="0"/>
              </a:rPr>
              <a:t>Panoul</a:t>
            </a:r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 Principal</a:t>
            </a:r>
          </a:p>
          <a:p>
            <a:pPr algn="ctr"/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(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acces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pentru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toti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utilizatorii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aplicatiei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)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E2232B-235D-42D8-9305-7D6AEDA170C0}"/>
              </a:ext>
            </a:extLst>
          </p:cNvPr>
          <p:cNvSpPr/>
          <p:nvPr/>
        </p:nvSpPr>
        <p:spPr>
          <a:xfrm>
            <a:off x="5281976" y="85795"/>
            <a:ext cx="1787213" cy="95482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972D294-D488-4B16-B6F8-00646A1D8F94}"/>
              </a:ext>
            </a:extLst>
          </p:cNvPr>
          <p:cNvSpPr txBox="1"/>
          <p:nvPr/>
        </p:nvSpPr>
        <p:spPr>
          <a:xfrm>
            <a:off x="9754734" y="3528284"/>
            <a:ext cx="2156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Search bar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B70BB0-65C6-43B3-9E23-41430633DA90}"/>
              </a:ext>
            </a:extLst>
          </p:cNvPr>
          <p:cNvSpPr txBox="1"/>
          <p:nvPr/>
        </p:nvSpPr>
        <p:spPr>
          <a:xfrm>
            <a:off x="5194058" y="117286"/>
            <a:ext cx="19439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Registration Form Component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E64628A-51C5-4127-8FF0-65B521FCECF8}"/>
              </a:ext>
            </a:extLst>
          </p:cNvPr>
          <p:cNvSpPr/>
          <p:nvPr/>
        </p:nvSpPr>
        <p:spPr>
          <a:xfrm>
            <a:off x="348073" y="4158380"/>
            <a:ext cx="1806268" cy="63519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1EFEB1-86B2-4121-B977-E7BFBD74603B}"/>
              </a:ext>
            </a:extLst>
          </p:cNvPr>
          <p:cNvSpPr txBox="1"/>
          <p:nvPr/>
        </p:nvSpPr>
        <p:spPr>
          <a:xfrm>
            <a:off x="144241" y="4151817"/>
            <a:ext cx="2137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Home Component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B02C3C6-1B95-43ED-958B-18AD26E952E5}"/>
              </a:ext>
            </a:extLst>
          </p:cNvPr>
          <p:cNvSpPr/>
          <p:nvPr/>
        </p:nvSpPr>
        <p:spPr>
          <a:xfrm>
            <a:off x="2559758" y="4187837"/>
            <a:ext cx="3312335" cy="63519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EE0732-4CB6-476A-8459-068AD19D834E}"/>
              </a:ext>
            </a:extLst>
          </p:cNvPr>
          <p:cNvSpPr txBox="1"/>
          <p:nvPr/>
        </p:nvSpPr>
        <p:spPr>
          <a:xfrm>
            <a:off x="2484253" y="4201043"/>
            <a:ext cx="3247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Contact &amp; About Us Component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612EFF7-E27A-4229-B2FB-439C802DD64D}"/>
              </a:ext>
            </a:extLst>
          </p:cNvPr>
          <p:cNvSpPr/>
          <p:nvPr/>
        </p:nvSpPr>
        <p:spPr>
          <a:xfrm>
            <a:off x="6745673" y="4144040"/>
            <a:ext cx="1905884" cy="132909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0F2D08-40A4-4FB6-9BEE-9F268D5F2336}"/>
              </a:ext>
            </a:extLst>
          </p:cNvPr>
          <p:cNvSpPr txBox="1"/>
          <p:nvPr/>
        </p:nvSpPr>
        <p:spPr>
          <a:xfrm>
            <a:off x="6707563" y="4162481"/>
            <a:ext cx="20919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Login page component: </a:t>
            </a:r>
          </a:p>
          <a:p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*New User</a:t>
            </a:r>
          </a:p>
          <a:p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*Existing User</a:t>
            </a:r>
          </a:p>
          <a:p>
            <a:pPr algn="ctr"/>
            <a:endParaRPr lang="en-US" b="1" dirty="0">
              <a:solidFill>
                <a:srgbClr val="92D050"/>
              </a:solidFill>
              <a:latin typeface="Arial Black" panose="020B0A04020102020204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513A3B2-D0DC-4CF5-AF6C-E213B5D7C578}"/>
              </a:ext>
            </a:extLst>
          </p:cNvPr>
          <p:cNvSpPr/>
          <p:nvPr/>
        </p:nvSpPr>
        <p:spPr>
          <a:xfrm>
            <a:off x="9024851" y="139166"/>
            <a:ext cx="2462929" cy="63519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B59503-E0F3-40F7-8670-B56199B07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4852" y="890792"/>
            <a:ext cx="1162393" cy="13303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AE1F1C-0F82-4102-9973-1ACCFD4A0C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6108" y="866885"/>
            <a:ext cx="1231673" cy="133310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0BEC734-4965-4D9B-BEC5-CA6E08DD542A}"/>
              </a:ext>
            </a:extLst>
          </p:cNvPr>
          <p:cNvSpPr txBox="1"/>
          <p:nvPr/>
        </p:nvSpPr>
        <p:spPr>
          <a:xfrm>
            <a:off x="9024851" y="159518"/>
            <a:ext cx="2389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Weather &amp;</a:t>
            </a:r>
          </a:p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Exchange widget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D8CA29C-C80E-4A9C-B8A5-B4459BFBA3FA}"/>
              </a:ext>
            </a:extLst>
          </p:cNvPr>
          <p:cNvSpPr/>
          <p:nvPr/>
        </p:nvSpPr>
        <p:spPr>
          <a:xfrm>
            <a:off x="9550893" y="4345419"/>
            <a:ext cx="1806268" cy="63519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155E8D-F81D-4808-BA97-7367BF8D13E8}"/>
              </a:ext>
            </a:extLst>
          </p:cNvPr>
          <p:cNvSpPr txBox="1"/>
          <p:nvPr/>
        </p:nvSpPr>
        <p:spPr>
          <a:xfrm>
            <a:off x="9385375" y="4478349"/>
            <a:ext cx="2137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Leasing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417DA5-47B5-42D9-9785-81A50AB5BE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399" y="3443867"/>
            <a:ext cx="11911199" cy="599254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167F8AD-AD2D-4019-BA75-041352154B62}"/>
              </a:ext>
            </a:extLst>
          </p:cNvPr>
          <p:cNvCxnSpPr>
            <a:cxnSpLocks/>
          </p:cNvCxnSpPr>
          <p:nvPr/>
        </p:nvCxnSpPr>
        <p:spPr>
          <a:xfrm>
            <a:off x="2203903" y="2613225"/>
            <a:ext cx="280350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AF23177-85A6-45AF-B0D8-6400E54E76EB}"/>
              </a:ext>
            </a:extLst>
          </p:cNvPr>
          <p:cNvCxnSpPr>
            <a:cxnSpLocks/>
          </p:cNvCxnSpPr>
          <p:nvPr/>
        </p:nvCxnSpPr>
        <p:spPr>
          <a:xfrm>
            <a:off x="3707309" y="3005737"/>
            <a:ext cx="0" cy="317335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20A7032-3C48-4B74-88C4-0D49A00EE4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8105" y="5063662"/>
            <a:ext cx="5109463" cy="156621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656A41A-AE2D-4F65-9B51-502E58A1B2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46140" y="5560707"/>
            <a:ext cx="1504950" cy="96202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D561AA5F-45C9-49EC-823A-B02D90EE87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83183" y="5308144"/>
            <a:ext cx="3330983" cy="1318128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20DD5B3-FF15-4A7A-A552-37A560851395}"/>
              </a:ext>
            </a:extLst>
          </p:cNvPr>
          <p:cNvCxnSpPr>
            <a:cxnSpLocks/>
          </p:cNvCxnSpPr>
          <p:nvPr/>
        </p:nvCxnSpPr>
        <p:spPr>
          <a:xfrm>
            <a:off x="4098606" y="4847374"/>
            <a:ext cx="0" cy="187039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DAE3946-F190-42C7-986C-96D92B9056CB}"/>
              </a:ext>
            </a:extLst>
          </p:cNvPr>
          <p:cNvCxnSpPr>
            <a:cxnSpLocks/>
          </p:cNvCxnSpPr>
          <p:nvPr/>
        </p:nvCxnSpPr>
        <p:spPr>
          <a:xfrm>
            <a:off x="10474693" y="5034413"/>
            <a:ext cx="0" cy="223742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B0C1A130-7183-4E48-9B07-8810CBBC2DB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85375" y="2630345"/>
            <a:ext cx="2569847" cy="381660"/>
          </a:xfrm>
          <a:prstGeom prst="rect">
            <a:avLst/>
          </a:prstGeom>
        </p:spPr>
      </p:pic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BE04EB8-7D07-4C64-8E9D-ACE85CA0186E}"/>
              </a:ext>
            </a:extLst>
          </p:cNvPr>
          <p:cNvCxnSpPr>
            <a:cxnSpLocks/>
          </p:cNvCxnSpPr>
          <p:nvPr/>
        </p:nvCxnSpPr>
        <p:spPr>
          <a:xfrm>
            <a:off x="10314055" y="3099330"/>
            <a:ext cx="0" cy="223742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C482D42E-FB7B-4E8A-AFF3-C271CCEBDE5C}"/>
              </a:ext>
            </a:extLst>
          </p:cNvPr>
          <p:cNvSpPr txBox="1"/>
          <p:nvPr/>
        </p:nvSpPr>
        <p:spPr>
          <a:xfrm>
            <a:off x="7298357" y="2642673"/>
            <a:ext cx="2156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Search bar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7A74137-6B46-4C41-8230-24383F602BDA}"/>
              </a:ext>
            </a:extLst>
          </p:cNvPr>
          <p:cNvCxnSpPr>
            <a:cxnSpLocks/>
          </p:cNvCxnSpPr>
          <p:nvPr/>
        </p:nvCxnSpPr>
        <p:spPr>
          <a:xfrm>
            <a:off x="9024851" y="2810649"/>
            <a:ext cx="280350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EF1048C-B5F3-4E1D-BA8A-DF563A7F060E}"/>
              </a:ext>
            </a:extLst>
          </p:cNvPr>
          <p:cNvCxnSpPr>
            <a:cxnSpLocks/>
          </p:cNvCxnSpPr>
          <p:nvPr/>
        </p:nvCxnSpPr>
        <p:spPr>
          <a:xfrm>
            <a:off x="6163995" y="1216102"/>
            <a:ext cx="0" cy="317335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B5F1D71-3CFA-4E04-B3C1-07DAAEA31CE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28501" y="1226293"/>
            <a:ext cx="1153210" cy="846132"/>
          </a:xfrm>
          <a:prstGeom prst="rect">
            <a:avLst/>
          </a:prstGeom>
        </p:spPr>
      </p:pic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644F246B-C7FC-48A7-B377-7178F7655E1D}"/>
              </a:ext>
            </a:extLst>
          </p:cNvPr>
          <p:cNvSpPr/>
          <p:nvPr/>
        </p:nvSpPr>
        <p:spPr>
          <a:xfrm>
            <a:off x="7242759" y="768808"/>
            <a:ext cx="1471561" cy="40702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E523F4-22A6-40C5-BEA7-9EC279DE8D6F}"/>
              </a:ext>
            </a:extLst>
          </p:cNvPr>
          <p:cNvSpPr txBox="1"/>
          <p:nvPr/>
        </p:nvSpPr>
        <p:spPr>
          <a:xfrm>
            <a:off x="7220982" y="774358"/>
            <a:ext cx="1769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Error page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5E99B4-B74F-428A-9371-D91D1ABF893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49096" y="1607358"/>
            <a:ext cx="1460581" cy="151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619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EACD2-F18A-4830-9291-4090DE33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366" y="-10732"/>
            <a:ext cx="4598040" cy="1824535"/>
          </a:xfrm>
        </p:spPr>
        <p:txBody>
          <a:bodyPr>
            <a:norm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structura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  </a:t>
            </a:r>
            <a:r>
              <a:rPr lang="en-US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FRONTend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b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Content Placeholder 4" descr="Laptop">
            <a:extLst>
              <a:ext uri="{FF2B5EF4-FFF2-40B4-BE49-F238E27FC236}">
                <a16:creationId xmlns:a16="http://schemas.microsoft.com/office/drawing/2014/main" id="{E72AA87F-0AB5-483E-A619-5B59DB99C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0399" y="1571028"/>
            <a:ext cx="2223859" cy="222385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58412C-FE5B-422D-A33E-6EF4FE9F9968}"/>
              </a:ext>
            </a:extLst>
          </p:cNvPr>
          <p:cNvSpPr txBox="1"/>
          <p:nvPr/>
        </p:nvSpPr>
        <p:spPr>
          <a:xfrm>
            <a:off x="300966" y="2326312"/>
            <a:ext cx="1902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BROWSER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5B01C75-72FA-4FFA-A2E7-B461E71A2377}"/>
              </a:ext>
            </a:extLst>
          </p:cNvPr>
          <p:cNvSpPr/>
          <p:nvPr/>
        </p:nvSpPr>
        <p:spPr>
          <a:xfrm>
            <a:off x="2645757" y="1188898"/>
            <a:ext cx="2337693" cy="74687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FFD5C6-6ADA-402C-B410-C21296F3582C}"/>
              </a:ext>
            </a:extLst>
          </p:cNvPr>
          <p:cNvSpPr txBox="1"/>
          <p:nvPr/>
        </p:nvSpPr>
        <p:spPr>
          <a:xfrm>
            <a:off x="2601119" y="1212501"/>
            <a:ext cx="233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 Black" panose="020B0A04020102020204" pitchFamily="34" charset="0"/>
              </a:rPr>
              <a:t>ADMIN SECTION</a:t>
            </a:r>
          </a:p>
          <a:p>
            <a:pPr algn="ctr"/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(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acces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doar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sz="1000" b="1" dirty="0" err="1">
                <a:solidFill>
                  <a:srgbClr val="92D050"/>
                </a:solidFill>
                <a:latin typeface="Arial Black" panose="020B0A04020102020204" pitchFamily="34" charset="0"/>
              </a:rPr>
              <a:t>pentru</a:t>
            </a:r>
            <a:r>
              <a:rPr lang="en-US" sz="1000" b="1" dirty="0">
                <a:solidFill>
                  <a:srgbClr val="92D050"/>
                </a:solidFill>
                <a:latin typeface="Arial Black" panose="020B0A04020102020204" pitchFamily="34" charset="0"/>
              </a:rPr>
              <a:t> ADMIN)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E2232B-235D-42D8-9305-7D6AEDA170C0}"/>
              </a:ext>
            </a:extLst>
          </p:cNvPr>
          <p:cNvSpPr/>
          <p:nvPr/>
        </p:nvSpPr>
        <p:spPr>
          <a:xfrm>
            <a:off x="8772182" y="567180"/>
            <a:ext cx="1938726" cy="63188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B70BB0-65C6-43B3-9E23-41430633DA90}"/>
              </a:ext>
            </a:extLst>
          </p:cNvPr>
          <p:cNvSpPr txBox="1"/>
          <p:nvPr/>
        </p:nvSpPr>
        <p:spPr>
          <a:xfrm>
            <a:off x="9008397" y="579639"/>
            <a:ext cx="1466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ADD new product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E64628A-51C5-4127-8FF0-65B521FCECF8}"/>
              </a:ext>
            </a:extLst>
          </p:cNvPr>
          <p:cNvSpPr/>
          <p:nvPr/>
        </p:nvSpPr>
        <p:spPr>
          <a:xfrm>
            <a:off x="1975740" y="5651157"/>
            <a:ext cx="1806268" cy="63519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1EFEB1-86B2-4121-B977-E7BFBD74603B}"/>
              </a:ext>
            </a:extLst>
          </p:cNvPr>
          <p:cNvSpPr txBox="1"/>
          <p:nvPr/>
        </p:nvSpPr>
        <p:spPr>
          <a:xfrm>
            <a:off x="1810222" y="5645499"/>
            <a:ext cx="2137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User recognition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513A3B2-D0DC-4CF5-AF6C-E213B5D7C578}"/>
              </a:ext>
            </a:extLst>
          </p:cNvPr>
          <p:cNvSpPr/>
          <p:nvPr/>
        </p:nvSpPr>
        <p:spPr>
          <a:xfrm>
            <a:off x="5338202" y="81046"/>
            <a:ext cx="2462929" cy="63519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0BEC734-4965-4D9B-BEC5-CA6E08DD542A}"/>
              </a:ext>
            </a:extLst>
          </p:cNvPr>
          <p:cNvSpPr txBox="1"/>
          <p:nvPr/>
        </p:nvSpPr>
        <p:spPr>
          <a:xfrm>
            <a:off x="5338202" y="101398"/>
            <a:ext cx="2389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Product EDIT or DELETE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D8CA29C-C80E-4A9C-B8A5-B4459BFBA3FA}"/>
              </a:ext>
            </a:extLst>
          </p:cNvPr>
          <p:cNvSpPr/>
          <p:nvPr/>
        </p:nvSpPr>
        <p:spPr>
          <a:xfrm>
            <a:off x="5894258" y="5178960"/>
            <a:ext cx="1806268" cy="63519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155E8D-F81D-4808-BA97-7367BF8D13E8}"/>
              </a:ext>
            </a:extLst>
          </p:cNvPr>
          <p:cNvSpPr txBox="1"/>
          <p:nvPr/>
        </p:nvSpPr>
        <p:spPr>
          <a:xfrm>
            <a:off x="5728740" y="5311890"/>
            <a:ext cx="2137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Product EDIT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167F8AD-AD2D-4019-BA75-041352154B62}"/>
              </a:ext>
            </a:extLst>
          </p:cNvPr>
          <p:cNvCxnSpPr>
            <a:cxnSpLocks/>
          </p:cNvCxnSpPr>
          <p:nvPr/>
        </p:nvCxnSpPr>
        <p:spPr>
          <a:xfrm>
            <a:off x="2203903" y="2613225"/>
            <a:ext cx="280350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3149FE3-7105-44BD-A630-2E0A47CF36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036" y="3390566"/>
            <a:ext cx="11843927" cy="604048"/>
          </a:xfrm>
          <a:prstGeom prst="rect">
            <a:avLst/>
          </a:prstGeom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F09BBD5-2506-41B7-99EC-5B4B7BF59231}"/>
              </a:ext>
            </a:extLst>
          </p:cNvPr>
          <p:cNvCxnSpPr>
            <a:cxnSpLocks/>
          </p:cNvCxnSpPr>
          <p:nvPr/>
        </p:nvCxnSpPr>
        <p:spPr>
          <a:xfrm>
            <a:off x="8677645" y="3128814"/>
            <a:ext cx="0" cy="187039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33F9DBE3-3136-490B-A8AF-15C73F9B2E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6950" y="798795"/>
            <a:ext cx="2220388" cy="251705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A67BC0A-9CB9-4ECC-A3C5-5368349447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6933" y="1297704"/>
            <a:ext cx="4149375" cy="177948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2BE1718-FC30-4973-8FAC-1476C2C740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00751" y="5254319"/>
            <a:ext cx="1546198" cy="63411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E7D1B6C-95D3-4029-B79F-11AAA42A048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63697" y="4116279"/>
            <a:ext cx="3030827" cy="2623292"/>
          </a:xfrm>
          <a:prstGeom prst="rect">
            <a:avLst/>
          </a:prstGeom>
        </p:spPr>
      </p:pic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B767469-982D-4E59-94AA-DE6B839104EB}"/>
              </a:ext>
            </a:extLst>
          </p:cNvPr>
          <p:cNvCxnSpPr>
            <a:cxnSpLocks/>
          </p:cNvCxnSpPr>
          <p:nvPr/>
        </p:nvCxnSpPr>
        <p:spPr>
          <a:xfrm>
            <a:off x="7742758" y="5545567"/>
            <a:ext cx="280350" cy="0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E42BDF33-97D3-48AA-AF96-243885BD99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16612" y="6073981"/>
            <a:ext cx="1514475" cy="590550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D276163-67E4-478B-AC3B-E69EEFC9FE3F}"/>
              </a:ext>
            </a:extLst>
          </p:cNvPr>
          <p:cNvSpPr/>
          <p:nvPr/>
        </p:nvSpPr>
        <p:spPr>
          <a:xfrm>
            <a:off x="793603" y="4487249"/>
            <a:ext cx="3679543" cy="3636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776D3EF-00D3-4B37-BEA8-5E82F42394D7}"/>
              </a:ext>
            </a:extLst>
          </p:cNvPr>
          <p:cNvSpPr txBox="1"/>
          <p:nvPr/>
        </p:nvSpPr>
        <p:spPr>
          <a:xfrm>
            <a:off x="628086" y="4481591"/>
            <a:ext cx="4008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  <a:latin typeface="Arial Black" panose="020B0A04020102020204" pitchFamily="34" charset="0"/>
              </a:rPr>
              <a:t>go home with just one click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AA89848-CC06-4960-97BE-C07E577FE25A}"/>
              </a:ext>
            </a:extLst>
          </p:cNvPr>
          <p:cNvCxnSpPr>
            <a:cxnSpLocks/>
          </p:cNvCxnSpPr>
          <p:nvPr/>
        </p:nvCxnSpPr>
        <p:spPr>
          <a:xfrm>
            <a:off x="444843" y="4030207"/>
            <a:ext cx="592207" cy="344208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5DE3FC9-F9F3-428A-B328-3F1EDEBCAE18}"/>
              </a:ext>
            </a:extLst>
          </p:cNvPr>
          <p:cNvCxnSpPr>
            <a:cxnSpLocks/>
          </p:cNvCxnSpPr>
          <p:nvPr/>
        </p:nvCxnSpPr>
        <p:spPr>
          <a:xfrm>
            <a:off x="2661315" y="4030207"/>
            <a:ext cx="0" cy="344208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39572783-9694-42BD-96ED-E9DD36D13AD0}"/>
              </a:ext>
            </a:extLst>
          </p:cNvPr>
          <p:cNvCxnSpPr>
            <a:cxnSpLocks/>
          </p:cNvCxnSpPr>
          <p:nvPr/>
        </p:nvCxnSpPr>
        <p:spPr>
          <a:xfrm flipH="1">
            <a:off x="4167207" y="4044610"/>
            <a:ext cx="1375225" cy="344208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0" name="Graphic 59" descr="Hummingbird">
            <a:extLst>
              <a:ext uri="{FF2B5EF4-FFF2-40B4-BE49-F238E27FC236}">
                <a16:creationId xmlns:a16="http://schemas.microsoft.com/office/drawing/2014/main" id="{5378F5F2-D1F8-4998-ADB1-B077554320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619229" y="4030207"/>
            <a:ext cx="484400" cy="484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9B31514-85AF-466F-97EF-C31C6A1DCAA1}"/>
              </a:ext>
            </a:extLst>
          </p:cNvPr>
          <p:cNvSpPr/>
          <p:nvPr/>
        </p:nvSpPr>
        <p:spPr>
          <a:xfrm>
            <a:off x="8255295" y="3629232"/>
            <a:ext cx="822802" cy="2126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C74E35-FC6E-46E2-8B89-064BC2E651D3}"/>
              </a:ext>
            </a:extLst>
          </p:cNvPr>
          <p:cNvCxnSpPr/>
          <p:nvPr/>
        </p:nvCxnSpPr>
        <p:spPr>
          <a:xfrm flipH="1">
            <a:off x="766243" y="3874966"/>
            <a:ext cx="4962497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F437DABE-DC8A-43A8-959D-BA2383CEF73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86279" y="2028549"/>
            <a:ext cx="2068540" cy="121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574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1023</TotalTime>
  <Words>607</Words>
  <Application>Microsoft Office PowerPoint</Application>
  <PresentationFormat>Widescreen</PresentationFormat>
  <Paragraphs>166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Arial Black</vt:lpstr>
      <vt:lpstr>Tw Cen MT</vt:lpstr>
      <vt:lpstr>Circuit</vt:lpstr>
      <vt:lpstr>PowerPoint Presentation</vt:lpstr>
      <vt:lpstr>Arhitectura  generala  a  aplicatiei</vt:lpstr>
      <vt:lpstr>Arhitectura  backend  APLICATIE spring boot</vt:lpstr>
      <vt:lpstr>structura  backend  </vt:lpstr>
      <vt:lpstr>structura  backend  </vt:lpstr>
      <vt:lpstr>Arhitectura  frontend </vt:lpstr>
      <vt:lpstr>structura  FRONTend  </vt:lpstr>
      <vt:lpstr>structura  FRONTend  </vt:lpstr>
      <vt:lpstr>structura  FRONTend  </vt:lpstr>
      <vt:lpstr>FRONTend DESIGN </vt:lpstr>
      <vt:lpstr>DESIGN  FRONTend  </vt:lpstr>
      <vt:lpstr>STRUCTURA FRONTEND</vt:lpstr>
      <vt:lpstr>STRUCTURA FRONTEND</vt:lpstr>
      <vt:lpstr>STRUCTURA FRONTEND</vt:lpstr>
      <vt:lpstr>STRUCTURA BAZA DE DATE MYSQL</vt:lpstr>
      <vt:lpstr>SECURITATEA APLICATIEI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DETALII APLICATIE </dc:title>
  <dc:creator>stoica daniel</dc:creator>
  <cp:lastModifiedBy>stoica daniel</cp:lastModifiedBy>
  <cp:revision>20</cp:revision>
  <dcterms:created xsi:type="dcterms:W3CDTF">2021-09-29T15:09:21Z</dcterms:created>
  <dcterms:modified xsi:type="dcterms:W3CDTF">2021-10-22T07:44:13Z</dcterms:modified>
</cp:coreProperties>
</file>

<file path=docProps/thumbnail.jpeg>
</file>